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2" r:id="rId2"/>
    <p:sldId id="288" r:id="rId3"/>
    <p:sldId id="303" r:id="rId4"/>
    <p:sldId id="297" r:id="rId5"/>
    <p:sldId id="301" r:id="rId6"/>
    <p:sldId id="270" r:id="rId7"/>
    <p:sldId id="305" r:id="rId8"/>
    <p:sldId id="307" r:id="rId9"/>
    <p:sldId id="306" r:id="rId10"/>
    <p:sldId id="304" r:id="rId11"/>
    <p:sldId id="308" r:id="rId12"/>
    <p:sldId id="309" r:id="rId13"/>
    <p:sldId id="327" r:id="rId14"/>
    <p:sldId id="325" r:id="rId15"/>
    <p:sldId id="324" r:id="rId16"/>
    <p:sldId id="328" r:id="rId17"/>
    <p:sldId id="329" r:id="rId18"/>
    <p:sldId id="330" r:id="rId19"/>
    <p:sldId id="331" r:id="rId20"/>
    <p:sldId id="332" r:id="rId21"/>
    <p:sldId id="334" r:id="rId22"/>
    <p:sldId id="333" r:id="rId23"/>
    <p:sldId id="322" r:id="rId24"/>
    <p:sldId id="29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2" clrIdx="0">
    <p:extLst>
      <p:ext uri="{19B8F6BF-5375-455C-9EA6-DF929625EA0E}">
        <p15:presenceInfo xmlns:p15="http://schemas.microsoft.com/office/powerpoint/2012/main" userId="Windows 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0000"/>
    <a:srgbClr val="2E75B6"/>
    <a:srgbClr val="DFB505"/>
    <a:srgbClr val="282828"/>
    <a:srgbClr val="FFC000"/>
    <a:srgbClr val="FF8607"/>
    <a:srgbClr val="0D1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7" autoAdjust="0"/>
    <p:restoredTop sz="94660"/>
  </p:normalViewPr>
  <p:slideViewPr>
    <p:cSldViewPr snapToGrid="0">
      <p:cViewPr varScale="1">
        <p:scale>
          <a:sx n="72" d="100"/>
          <a:sy n="72" d="100"/>
        </p:scale>
        <p:origin x="804" y="72"/>
      </p:cViewPr>
      <p:guideLst>
        <p:guide orient="horz" pos="2160"/>
        <p:guide pos="3840"/>
      </p:guideLst>
    </p:cSldViewPr>
  </p:slideViewPr>
  <p:notesTextViewPr>
    <p:cViewPr>
      <p:scale>
        <a:sx n="1" d="1"/>
        <a:sy n="1" d="1"/>
      </p:scale>
      <p:origin x="0" y="0"/>
    </p:cViewPr>
  </p:notesTextViewPr>
  <p:sorterViewPr>
    <p:cViewPr>
      <p:scale>
        <a:sx n="100" d="100"/>
        <a:sy n="100" d="100"/>
      </p:scale>
      <p:origin x="0" y="-10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375366" y="0"/>
            <a:ext cx="140967" cy="962147"/>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userDrawn="1"/>
        </p:nvGrpSpPr>
        <p:grpSpPr>
          <a:xfrm rot="10800000">
            <a:off x="11735675" y="6617464"/>
            <a:ext cx="140967" cy="240536"/>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98290185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CA252E-6446-4340-A456-4258F8CEB408}" type="datetimeFigureOut">
              <a:rPr lang="zh-CN" altLang="en-US" smtClean="0"/>
              <a:t>2018/11/14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EC74F4-C1C8-49AF-AAB1-59FB4D4CC4D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A252E-6446-4340-A456-4258F8CEB408}" type="datetimeFigureOut">
              <a:rPr lang="zh-CN" altLang="en-US" smtClean="0"/>
              <a:t>2018/11/14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EC74F4-C1C8-49AF-AAB1-59FB4D4CC4D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 y="0"/>
            <a:ext cx="12190476" cy="6858856"/>
          </a:xfrm>
          <a:prstGeom prst="rect">
            <a:avLst/>
          </a:prstGeom>
        </p:spPr>
      </p:pic>
      <p:sp>
        <p:nvSpPr>
          <p:cNvPr id="5" name="矩形 4"/>
          <p:cNvSpPr/>
          <p:nvPr/>
        </p:nvSpPr>
        <p:spPr>
          <a:xfrm>
            <a:off x="1674888" y="2220087"/>
            <a:ext cx="8842223" cy="1066959"/>
          </a:xfrm>
          <a:prstGeom prst="rect">
            <a:avLst/>
          </a:prstGeom>
        </p:spPr>
        <p:txBody>
          <a:bodyPr wrap="square">
            <a:spAutoFit/>
          </a:bodyPr>
          <a:lstStyle/>
          <a:p>
            <a:pPr algn="dist" fontAlgn="auto">
              <a:lnSpc>
                <a:spcPts val="3800"/>
              </a:lnSpc>
            </a:pPr>
            <a:r>
              <a:rPr lang="zh-CN" altLang="zh-CN" sz="4400" b="1" kern="100" dirty="0">
                <a:solidFill>
                  <a:schemeClr val="bg1"/>
                </a:solidFill>
                <a:latin typeface="微软雅黑" panose="020B0503020204020204" pitchFamily="34" charset="-122"/>
                <a:ea typeface="微软雅黑" panose="020B0503020204020204" pitchFamily="34" charset="-122"/>
                <a:cs typeface="黑体" panose="02010609060101010101" pitchFamily="49" charset="-122"/>
              </a:rPr>
              <a:t>全国大学生“互联网</a:t>
            </a:r>
            <a:r>
              <a:rPr lang="en-US" altLang="zh-CN" sz="4400" b="1" kern="100" dirty="0">
                <a:solidFill>
                  <a:schemeClr val="bg1"/>
                </a:solidFill>
                <a:latin typeface="微软雅黑" panose="020B0503020204020204" pitchFamily="34" charset="-122"/>
                <a:ea typeface="微软雅黑" panose="020B0503020204020204" pitchFamily="34" charset="-122"/>
                <a:cs typeface="黑体" panose="02010609060101010101" pitchFamily="49" charset="-122"/>
              </a:rPr>
              <a:t>+</a:t>
            </a:r>
            <a:r>
              <a:rPr lang="zh-CN" altLang="zh-CN" sz="4400" b="1" kern="100" dirty="0">
                <a:solidFill>
                  <a:schemeClr val="bg1"/>
                </a:solidFill>
                <a:latin typeface="微软雅黑" panose="020B0503020204020204" pitchFamily="34" charset="-122"/>
                <a:ea typeface="微软雅黑" panose="020B0503020204020204" pitchFamily="34" charset="-122"/>
                <a:cs typeface="黑体" panose="02010609060101010101" pitchFamily="49" charset="-122"/>
              </a:rPr>
              <a:t>”创新大赛</a:t>
            </a:r>
          </a:p>
          <a:p>
            <a:pPr algn="dist" fontAlgn="auto">
              <a:lnSpc>
                <a:spcPts val="3800"/>
              </a:lnSpc>
            </a:pPr>
            <a:r>
              <a:rPr lang="zh-CN" altLang="zh-CN" sz="3200" b="1" kern="100" dirty="0">
                <a:solidFill>
                  <a:schemeClr val="bg1"/>
                </a:solidFill>
                <a:latin typeface="微软雅黑" panose="020B0503020204020204" pitchFamily="34" charset="-122"/>
                <a:ea typeface="微软雅黑" panose="020B0503020204020204" pitchFamily="34" charset="-122"/>
                <a:cs typeface="黑体" panose="02010609060101010101" pitchFamily="49" charset="-122"/>
              </a:rPr>
              <a:t>暨“发现杯”全国大学生互联网软件设计大奖赛</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8240" y="478927"/>
            <a:ext cx="2454820" cy="951288"/>
          </a:xfrm>
          <a:prstGeom prst="rect">
            <a:avLst/>
          </a:prstGeom>
        </p:spPr>
      </p:pic>
      <p:pic>
        <p:nvPicPr>
          <p:cNvPr id="22" name="图片 21" descr="发现杯Logo-01"/>
          <p:cNvPicPr>
            <a:picLocks noChangeAspect="1"/>
          </p:cNvPicPr>
          <p:nvPr/>
        </p:nvPicPr>
        <p:blipFill>
          <a:blip r:embed="rId4"/>
          <a:stretch>
            <a:fillRect/>
          </a:stretch>
        </p:blipFill>
        <p:spPr>
          <a:xfrm>
            <a:off x="470390" y="492554"/>
            <a:ext cx="2329960" cy="1025989"/>
          </a:xfrm>
          <a:prstGeom prst="rect">
            <a:avLst/>
          </a:prstGeom>
        </p:spPr>
      </p:pic>
      <p:sp>
        <p:nvSpPr>
          <p:cNvPr id="6" name="矩形 5">
            <a:extLst>
              <a:ext uri="{FF2B5EF4-FFF2-40B4-BE49-F238E27FC236}">
                <a16:creationId xmlns:a16="http://schemas.microsoft.com/office/drawing/2014/main" id="{4A522251-6768-43BF-8544-932F0B3A683F}"/>
              </a:ext>
            </a:extLst>
          </p:cNvPr>
          <p:cNvSpPr/>
          <p:nvPr/>
        </p:nvSpPr>
        <p:spPr>
          <a:xfrm>
            <a:off x="3754506" y="4076918"/>
            <a:ext cx="7301948" cy="579646"/>
          </a:xfrm>
          <a:prstGeom prst="rect">
            <a:avLst/>
          </a:prstGeom>
        </p:spPr>
        <p:txBody>
          <a:bodyPr wrap="square">
            <a:spAutoFit/>
          </a:bodyPr>
          <a:lstStyle/>
          <a:p>
            <a:pPr fontAlgn="auto">
              <a:lnSpc>
                <a:spcPts val="3800"/>
              </a:lnSpc>
            </a:pPr>
            <a:r>
              <a:rPr lang="zh-CN" altLang="en-US" sz="3200" b="1" kern="100" dirty="0">
                <a:solidFill>
                  <a:schemeClr val="bg1"/>
                </a:solidFill>
                <a:latin typeface="微软雅黑" panose="020B0503020204020204" pitchFamily="34" charset="-122"/>
                <a:ea typeface="微软雅黑" panose="020B0503020204020204" pitchFamily="34" charset="-122"/>
                <a:cs typeface="黑体" panose="02010609060101010101" pitchFamily="49" charset="-122"/>
              </a:rPr>
              <a:t>“艺术设计”赛项解读</a:t>
            </a:r>
            <a:endParaRPr lang="zh-CN" altLang="zh-CN" sz="3200" b="1" kern="100" dirty="0">
              <a:solidFill>
                <a:schemeClr val="bg1"/>
              </a:solidFill>
              <a:latin typeface="微软雅黑" panose="020B0503020204020204" pitchFamily="34" charset="-122"/>
              <a:ea typeface="微软雅黑" panose="020B0503020204020204" pitchFamily="34" charset="-122"/>
              <a:cs typeface="黑体" panose="02010609060101010101" pitchFamily="49" charset="-122"/>
            </a:endParaRPr>
          </a:p>
        </p:txBody>
      </p:sp>
    </p:spTree>
    <p:extLst>
      <p:ext uri="{BB962C8B-B14F-4D97-AF65-F5344CB8AC3E}">
        <p14:creationId xmlns:p14="http://schemas.microsoft.com/office/powerpoint/2010/main" val="1991170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2663074"/>
            <a:ext cx="12192000"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267"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备赛内容</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endParaRPr lang="zh-CN" altLang="en-US" sz="4267"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626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9144"/>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bg1"/>
                </a:solidFill>
                <a:latin typeface="微软雅黑" panose="020B0503020204020204" pitchFamily="34" charset="-122"/>
                <a:ea typeface="微软雅黑" panose="020B0503020204020204" pitchFamily="34" charset="-122"/>
              </a:rPr>
              <a:t>        目录</a:t>
            </a:r>
          </a:p>
        </p:txBody>
      </p:sp>
      <p:grpSp>
        <p:nvGrpSpPr>
          <p:cNvPr id="9" name="组合 8">
            <a:extLst>
              <a:ext uri="{FF2B5EF4-FFF2-40B4-BE49-F238E27FC236}">
                <a16:creationId xmlns:a16="http://schemas.microsoft.com/office/drawing/2014/main" id="{838AAA21-DB20-467A-9D74-CC8D4D8D83A2}"/>
              </a:ext>
            </a:extLst>
          </p:cNvPr>
          <p:cNvGrpSpPr/>
          <p:nvPr/>
        </p:nvGrpSpPr>
        <p:grpSpPr>
          <a:xfrm>
            <a:off x="1873296" y="3028310"/>
            <a:ext cx="8257425" cy="1133562"/>
            <a:chOff x="1017366" y="2438654"/>
            <a:chExt cx="8813326" cy="1133562"/>
          </a:xfrm>
        </p:grpSpPr>
        <p:sp>
          <p:nvSpPr>
            <p:cNvPr id="10" name="文本框 9">
              <a:extLst>
                <a:ext uri="{FF2B5EF4-FFF2-40B4-BE49-F238E27FC236}">
                  <a16:creationId xmlns:a16="http://schemas.microsoft.com/office/drawing/2014/main" id="{FCCCBB50-A3F2-425D-966A-CE071E7A2EAB}"/>
                </a:ext>
              </a:extLst>
            </p:cNvPr>
            <p:cNvSpPr txBox="1"/>
            <p:nvPr/>
          </p:nvSpPr>
          <p:spPr>
            <a:xfrm>
              <a:off x="1291111" y="2543770"/>
              <a:ext cx="1182588" cy="369332"/>
            </a:xfrm>
            <a:prstGeom prst="rect">
              <a:avLst/>
            </a:prstGeom>
            <a:noFill/>
          </p:spPr>
          <p:txBody>
            <a:bodyPr wrap="none" rtlCol="0">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第一部分</a:t>
              </a:r>
            </a:p>
          </p:txBody>
        </p:sp>
        <p:cxnSp>
          <p:nvCxnSpPr>
            <p:cNvPr id="11" name="直接连接符 10">
              <a:extLst>
                <a:ext uri="{FF2B5EF4-FFF2-40B4-BE49-F238E27FC236}">
                  <a16:creationId xmlns:a16="http://schemas.microsoft.com/office/drawing/2014/main" id="{BD51467B-E907-4752-9FE7-C085400EB90D}"/>
                </a:ext>
              </a:extLst>
            </p:cNvPr>
            <p:cNvCxnSpPr/>
            <p:nvPr/>
          </p:nvCxnSpPr>
          <p:spPr>
            <a:xfrm flipH="1">
              <a:off x="2733894" y="2438654"/>
              <a:ext cx="489671" cy="113356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08E2513-BF5C-4D10-9BE7-B968EACA91D4}"/>
                </a:ext>
              </a:extLst>
            </p:cNvPr>
            <p:cNvCxnSpPr/>
            <p:nvPr/>
          </p:nvCxnSpPr>
          <p:spPr>
            <a:xfrm flipH="1">
              <a:off x="4904342" y="2438654"/>
              <a:ext cx="489671" cy="113356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82162EC-311F-4AD2-9F99-9B5E04829BA7}"/>
                </a:ext>
              </a:extLst>
            </p:cNvPr>
            <p:cNvCxnSpPr/>
            <p:nvPr/>
          </p:nvCxnSpPr>
          <p:spPr>
            <a:xfrm flipH="1">
              <a:off x="7366110" y="2438654"/>
              <a:ext cx="489671" cy="113356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A9C1A9E-1D8C-42F7-9E24-FF8C3CFEB985}"/>
                </a:ext>
              </a:extLst>
            </p:cNvPr>
            <p:cNvSpPr txBox="1"/>
            <p:nvPr/>
          </p:nvSpPr>
          <p:spPr>
            <a:xfrm>
              <a:off x="1017366" y="3005435"/>
              <a:ext cx="1730082" cy="523220"/>
            </a:xfrm>
            <a:prstGeom prst="rect">
              <a:avLst/>
            </a:prstGeom>
            <a:noFill/>
          </p:spPr>
          <p:txBody>
            <a:bodyPr wrap="none" rtlCol="0">
              <a:spAutoFit/>
            </a:bodyPr>
            <a:lstStyle/>
            <a:p>
              <a:pPr algn="ctr"/>
              <a:r>
                <a:rPr lang="zh-CN" altLang="en-US" sz="2800" b="1" dirty="0">
                  <a:solidFill>
                    <a:schemeClr val="accent1"/>
                  </a:solidFill>
                  <a:latin typeface="微软雅黑" panose="020B0503020204020204" pitchFamily="34" charset="-122"/>
                  <a:ea typeface="微软雅黑" panose="020B0503020204020204" pitchFamily="34" charset="-122"/>
                </a:rPr>
                <a:t>作品简介</a:t>
              </a:r>
            </a:p>
          </p:txBody>
        </p:sp>
        <p:sp>
          <p:nvSpPr>
            <p:cNvPr id="15" name="文本框 14">
              <a:extLst>
                <a:ext uri="{FF2B5EF4-FFF2-40B4-BE49-F238E27FC236}">
                  <a16:creationId xmlns:a16="http://schemas.microsoft.com/office/drawing/2014/main" id="{185B6566-2AB9-4CAC-BB79-DFEFD7FA7D46}"/>
                </a:ext>
              </a:extLst>
            </p:cNvPr>
            <p:cNvSpPr txBox="1"/>
            <p:nvPr/>
          </p:nvSpPr>
          <p:spPr>
            <a:xfrm>
              <a:off x="3407109" y="2543770"/>
              <a:ext cx="1182588" cy="369332"/>
            </a:xfrm>
            <a:prstGeom prst="rect">
              <a:avLst/>
            </a:prstGeom>
            <a:noFill/>
          </p:spPr>
          <p:txBody>
            <a:bodyPr wrap="none" rtlCol="0">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第二部分</a:t>
              </a:r>
            </a:p>
          </p:txBody>
        </p:sp>
        <p:sp>
          <p:nvSpPr>
            <p:cNvPr id="16" name="文本框 15">
              <a:extLst>
                <a:ext uri="{FF2B5EF4-FFF2-40B4-BE49-F238E27FC236}">
                  <a16:creationId xmlns:a16="http://schemas.microsoft.com/office/drawing/2014/main" id="{3F1DC623-ED20-4AC8-B9EB-02552111723F}"/>
                </a:ext>
              </a:extLst>
            </p:cNvPr>
            <p:cNvSpPr txBox="1"/>
            <p:nvPr/>
          </p:nvSpPr>
          <p:spPr>
            <a:xfrm>
              <a:off x="3133365" y="3005435"/>
              <a:ext cx="1730082" cy="523220"/>
            </a:xfrm>
            <a:prstGeom prst="rect">
              <a:avLst/>
            </a:prstGeom>
            <a:noFill/>
          </p:spPr>
          <p:txBody>
            <a:bodyPr wrap="none" rtlCol="0">
              <a:spAutoFit/>
            </a:bodyPr>
            <a:lstStyle/>
            <a:p>
              <a:pPr algn="ctr"/>
              <a:r>
                <a:rPr lang="zh-CN" altLang="en-US" sz="2800" b="1" dirty="0">
                  <a:solidFill>
                    <a:schemeClr val="accent1"/>
                  </a:solidFill>
                  <a:latin typeface="微软雅黑" panose="020B0503020204020204" pitchFamily="34" charset="-122"/>
                  <a:ea typeface="微软雅黑" panose="020B0503020204020204" pitchFamily="34" charset="-122"/>
                </a:rPr>
                <a:t>竞品分析</a:t>
              </a:r>
            </a:p>
          </p:txBody>
        </p:sp>
        <p:sp>
          <p:nvSpPr>
            <p:cNvPr id="17" name="文本框 16">
              <a:extLst>
                <a:ext uri="{FF2B5EF4-FFF2-40B4-BE49-F238E27FC236}">
                  <a16:creationId xmlns:a16="http://schemas.microsoft.com/office/drawing/2014/main" id="{EE79C1B7-A1CC-4928-BB2E-4A2A04ED24D0}"/>
                </a:ext>
              </a:extLst>
            </p:cNvPr>
            <p:cNvSpPr txBox="1"/>
            <p:nvPr/>
          </p:nvSpPr>
          <p:spPr>
            <a:xfrm>
              <a:off x="5752346" y="2543770"/>
              <a:ext cx="1182588" cy="369332"/>
            </a:xfrm>
            <a:prstGeom prst="rect">
              <a:avLst/>
            </a:prstGeom>
            <a:noFill/>
          </p:spPr>
          <p:txBody>
            <a:bodyPr wrap="none" rtlCol="0">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第三部分</a:t>
              </a:r>
            </a:p>
          </p:txBody>
        </p:sp>
        <p:sp>
          <p:nvSpPr>
            <p:cNvPr id="18" name="文本框 17">
              <a:extLst>
                <a:ext uri="{FF2B5EF4-FFF2-40B4-BE49-F238E27FC236}">
                  <a16:creationId xmlns:a16="http://schemas.microsoft.com/office/drawing/2014/main" id="{9F9321D6-A096-4EFB-94E4-E5F3F38A1244}"/>
                </a:ext>
              </a:extLst>
            </p:cNvPr>
            <p:cNvSpPr txBox="1"/>
            <p:nvPr/>
          </p:nvSpPr>
          <p:spPr>
            <a:xfrm>
              <a:off x="5478605" y="3005435"/>
              <a:ext cx="1730082" cy="523220"/>
            </a:xfrm>
            <a:prstGeom prst="rect">
              <a:avLst/>
            </a:prstGeom>
            <a:noFill/>
          </p:spPr>
          <p:txBody>
            <a:bodyPr wrap="none" rtlCol="0">
              <a:spAutoFit/>
            </a:bodyPr>
            <a:lstStyle/>
            <a:p>
              <a:pPr algn="ctr"/>
              <a:r>
                <a:rPr lang="zh-CN" altLang="en-US" sz="2800" b="1" dirty="0">
                  <a:solidFill>
                    <a:schemeClr val="accent1"/>
                  </a:solidFill>
                  <a:latin typeface="微软雅黑" panose="020B0503020204020204" pitchFamily="34" charset="-122"/>
                  <a:ea typeface="微软雅黑" panose="020B0503020204020204" pitchFamily="34" charset="-122"/>
                </a:rPr>
                <a:t>界面设计</a:t>
              </a:r>
            </a:p>
          </p:txBody>
        </p:sp>
        <p:sp>
          <p:nvSpPr>
            <p:cNvPr id="19" name="文本框 18">
              <a:extLst>
                <a:ext uri="{FF2B5EF4-FFF2-40B4-BE49-F238E27FC236}">
                  <a16:creationId xmlns:a16="http://schemas.microsoft.com/office/drawing/2014/main" id="{93D11B52-D1E5-4468-9AC6-9991FE0642E1}"/>
                </a:ext>
              </a:extLst>
            </p:cNvPr>
            <p:cNvSpPr txBox="1"/>
            <p:nvPr/>
          </p:nvSpPr>
          <p:spPr>
            <a:xfrm>
              <a:off x="8374350" y="2543770"/>
              <a:ext cx="1182588" cy="369332"/>
            </a:xfrm>
            <a:prstGeom prst="rect">
              <a:avLst/>
            </a:prstGeom>
            <a:noFill/>
          </p:spPr>
          <p:txBody>
            <a:bodyPr wrap="none" rtlCol="0">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第四部分</a:t>
              </a:r>
            </a:p>
          </p:txBody>
        </p:sp>
        <p:sp>
          <p:nvSpPr>
            <p:cNvPr id="20" name="文本框 19">
              <a:extLst>
                <a:ext uri="{FF2B5EF4-FFF2-40B4-BE49-F238E27FC236}">
                  <a16:creationId xmlns:a16="http://schemas.microsoft.com/office/drawing/2014/main" id="{63903E3D-B69A-41CF-BF8B-AD377B1632C5}"/>
                </a:ext>
              </a:extLst>
            </p:cNvPr>
            <p:cNvSpPr txBox="1"/>
            <p:nvPr/>
          </p:nvSpPr>
          <p:spPr>
            <a:xfrm>
              <a:off x="8100610" y="3005435"/>
              <a:ext cx="1730082" cy="523220"/>
            </a:xfrm>
            <a:prstGeom prst="rect">
              <a:avLst/>
            </a:prstGeom>
            <a:noFill/>
          </p:spPr>
          <p:txBody>
            <a:bodyPr wrap="none" rtlCol="0">
              <a:spAutoFit/>
            </a:bodyPr>
            <a:lstStyle/>
            <a:p>
              <a:pPr algn="ctr"/>
              <a:r>
                <a:rPr lang="zh-CN" altLang="en-US" sz="2800" b="1" dirty="0">
                  <a:solidFill>
                    <a:schemeClr val="accent1"/>
                  </a:solidFill>
                  <a:latin typeface="微软雅黑" panose="020B0503020204020204" pitchFamily="34" charset="-122"/>
                  <a:ea typeface="微软雅黑" panose="020B0503020204020204" pitchFamily="34" charset="-122"/>
                </a:rPr>
                <a:t>交互设计</a:t>
              </a:r>
            </a:p>
          </p:txBody>
        </p:sp>
      </p:grpSp>
    </p:spTree>
    <p:extLst>
      <p:ext uri="{BB962C8B-B14F-4D97-AF65-F5344CB8AC3E}">
        <p14:creationId xmlns:p14="http://schemas.microsoft.com/office/powerpoint/2010/main" val="400767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89784"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1</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、作品简介</a:t>
            </a:r>
          </a:p>
        </p:txBody>
      </p:sp>
      <p:sp>
        <p:nvSpPr>
          <p:cNvPr id="5" name="矩形 4">
            <a:extLst>
              <a:ext uri="{FF2B5EF4-FFF2-40B4-BE49-F238E27FC236}">
                <a16:creationId xmlns:a16="http://schemas.microsoft.com/office/drawing/2014/main" id="{D166CB57-9AE4-4904-8FEF-D40EFFFA7611}"/>
              </a:ext>
            </a:extLst>
          </p:cNvPr>
          <p:cNvSpPr/>
          <p:nvPr/>
        </p:nvSpPr>
        <p:spPr>
          <a:xfrm>
            <a:off x="652108" y="3176719"/>
            <a:ext cx="11115822" cy="907428"/>
          </a:xfrm>
          <a:prstGeom prst="rect">
            <a:avLst/>
          </a:prstGeom>
        </p:spPr>
        <p:txBody>
          <a:bodyPr wrap="square">
            <a:spAutoFit/>
          </a:bodyPr>
          <a:lstStyle/>
          <a:p>
            <a:pPr algn="just">
              <a:lnSpc>
                <a:spcPct val="140000"/>
              </a:lnSpc>
            </a:pPr>
            <a:r>
              <a:rPr lang="zh-CN" altLang="en-US" sz="2000" dirty="0">
                <a:latin typeface="微软雅黑" panose="020B0503020204020204" pitchFamily="34" charset="-122"/>
                <a:ea typeface="微软雅黑" panose="020B0503020204020204" pitchFamily="34" charset="-122"/>
              </a:rPr>
              <a:t>请通过一段话来介绍该款</a:t>
            </a:r>
            <a:r>
              <a:rPr lang="en-US" altLang="zh-CN" sz="2000" dirty="0">
                <a:latin typeface="微软雅黑" panose="020B0503020204020204" pitchFamily="34" charset="-122"/>
                <a:ea typeface="微软雅黑" panose="020B0503020204020204" pitchFamily="34" charset="-122"/>
              </a:rPr>
              <a:t>APP</a:t>
            </a:r>
            <a:r>
              <a:rPr lang="zh-CN" altLang="en-US" sz="2000" dirty="0">
                <a:latin typeface="微软雅黑" panose="020B0503020204020204" pitchFamily="34" charset="-122"/>
                <a:ea typeface="微软雅黑" panose="020B0503020204020204" pitchFamily="34" charset="-122"/>
              </a:rPr>
              <a:t>的功能特点以及解决用户的问题，字数不易过多。请根据内容进行排版，配图不限制，可灵活多样。</a:t>
            </a:r>
          </a:p>
        </p:txBody>
      </p:sp>
    </p:spTree>
    <p:extLst>
      <p:ext uri="{BB962C8B-B14F-4D97-AF65-F5344CB8AC3E}">
        <p14:creationId xmlns:p14="http://schemas.microsoft.com/office/powerpoint/2010/main" val="16109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76960"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2</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、竞品分析</a:t>
            </a:r>
          </a:p>
        </p:txBody>
      </p:sp>
      <p:sp>
        <p:nvSpPr>
          <p:cNvPr id="6" name="文本框 5">
            <a:extLst>
              <a:ext uri="{FF2B5EF4-FFF2-40B4-BE49-F238E27FC236}">
                <a16:creationId xmlns:a16="http://schemas.microsoft.com/office/drawing/2014/main" id="{B5172227-217F-42B2-9B21-3012B26F2A3A}"/>
              </a:ext>
            </a:extLst>
          </p:cNvPr>
          <p:cNvSpPr txBox="1"/>
          <p:nvPr/>
        </p:nvSpPr>
        <p:spPr>
          <a:xfrm>
            <a:off x="773750" y="3095090"/>
            <a:ext cx="10265309" cy="438133"/>
          </a:xfrm>
          <a:prstGeom prst="rect">
            <a:avLst/>
          </a:prstGeom>
          <a:noFill/>
        </p:spPr>
        <p:txBody>
          <a:bodyPr wrap="square" rtlCol="0">
            <a:spAutoFit/>
          </a:bodyPr>
          <a:lstStyle/>
          <a:p>
            <a:pPr algn="just">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）功能分析：通过一段话分析竞品</a:t>
            </a:r>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的功能特点</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1D110A5-AEEE-4C62-B279-00669FD2F5DF}"/>
              </a:ext>
            </a:extLst>
          </p:cNvPr>
          <p:cNvSpPr txBox="1"/>
          <p:nvPr/>
        </p:nvSpPr>
        <p:spPr>
          <a:xfrm>
            <a:off x="773750" y="3761579"/>
            <a:ext cx="10265311" cy="438133"/>
          </a:xfrm>
          <a:prstGeom prst="rect">
            <a:avLst/>
          </a:prstGeom>
          <a:noFill/>
        </p:spPr>
        <p:txBody>
          <a:bodyPr wrap="square" rtlCol="0">
            <a:spAutoFit/>
          </a:bodyPr>
          <a:lstStyle/>
          <a:p>
            <a:pPr algn="just">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）设计分析：通过一段话分析设计上的风格定位以及版式方面的思考。</a:t>
            </a:r>
            <a:endParaRPr lang="en-US" altLang="zh-CN"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0B9E1E0-E5FC-4ECD-867B-58DA4E03223E}"/>
              </a:ext>
            </a:extLst>
          </p:cNvPr>
          <p:cNvSpPr txBox="1"/>
          <p:nvPr/>
        </p:nvSpPr>
        <p:spPr>
          <a:xfrm>
            <a:off x="773750" y="4428068"/>
            <a:ext cx="10265309" cy="438133"/>
          </a:xfrm>
          <a:prstGeom prst="rect">
            <a:avLst/>
          </a:prstGeom>
          <a:noFill/>
        </p:spPr>
        <p:txBody>
          <a:bodyPr wrap="square" rtlCol="0">
            <a:spAutoFit/>
          </a:bodyPr>
          <a:lstStyle/>
          <a:p>
            <a:pPr algn="just">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）交互分析：通过一段话分析交互方面优缺点，主要从人机交互上面阐述。</a:t>
            </a:r>
          </a:p>
        </p:txBody>
      </p:sp>
      <p:sp>
        <p:nvSpPr>
          <p:cNvPr id="10" name="文本框 9">
            <a:extLst>
              <a:ext uri="{FF2B5EF4-FFF2-40B4-BE49-F238E27FC236}">
                <a16:creationId xmlns:a16="http://schemas.microsoft.com/office/drawing/2014/main" id="{0961AD49-928E-4C92-81F0-01ACC8FE9A27}"/>
              </a:ext>
            </a:extLst>
          </p:cNvPr>
          <p:cNvSpPr txBox="1"/>
          <p:nvPr/>
        </p:nvSpPr>
        <p:spPr>
          <a:xfrm>
            <a:off x="773750" y="1941339"/>
            <a:ext cx="7960816" cy="438133"/>
          </a:xfrm>
          <a:prstGeom prst="rect">
            <a:avLst/>
          </a:prstGeom>
          <a:noFill/>
        </p:spPr>
        <p:txBody>
          <a:bodyPr wrap="square" rtlCol="0">
            <a:spAutoFit/>
          </a:bodyPr>
          <a:lstStyle/>
          <a:p>
            <a:pPr algn="just">
              <a:lnSpc>
                <a:spcPct val="140000"/>
              </a:lnSpc>
            </a:pPr>
            <a:r>
              <a:rPr lang="zh-CN" altLang="en-US" dirty="0">
                <a:latin typeface="微软雅黑" panose="020B0503020204020204" pitchFamily="34" charset="-122"/>
                <a:ea typeface="微软雅黑" panose="020B0503020204020204" pitchFamily="34" charset="-122"/>
              </a:rPr>
              <a:t>本页面主要展现多个精品进行分析，至少找出三个竞品进行分析，方式不限制。</a:t>
            </a:r>
          </a:p>
        </p:txBody>
      </p:sp>
    </p:spTree>
    <p:extLst>
      <p:ext uri="{BB962C8B-B14F-4D97-AF65-F5344CB8AC3E}">
        <p14:creationId xmlns:p14="http://schemas.microsoft.com/office/powerpoint/2010/main" val="383309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pic>
        <p:nvPicPr>
          <p:cNvPr id="6" name="图片 5" descr="IMG_8661.PNG">
            <a:extLst>
              <a:ext uri="{FF2B5EF4-FFF2-40B4-BE49-F238E27FC236}">
                <a16:creationId xmlns:a16="http://schemas.microsoft.com/office/drawing/2014/main" id="{1EE64B32-4651-4AAF-A101-7294DED7DA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9157" y="1975029"/>
            <a:ext cx="2598295" cy="4621502"/>
          </a:xfrm>
          <a:prstGeom prst="rect">
            <a:avLst/>
          </a:prstGeom>
        </p:spPr>
      </p:pic>
      <p:pic>
        <p:nvPicPr>
          <p:cNvPr id="7" name="图片 6" descr="IMG_8660.PNG">
            <a:extLst>
              <a:ext uri="{FF2B5EF4-FFF2-40B4-BE49-F238E27FC236}">
                <a16:creationId xmlns:a16="http://schemas.microsoft.com/office/drawing/2014/main" id="{0A4E622D-41E0-465E-B535-96E14BBB13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3863" y="1975029"/>
            <a:ext cx="2598295" cy="4621502"/>
          </a:xfrm>
          <a:prstGeom prst="rect">
            <a:avLst/>
          </a:prstGeom>
        </p:spPr>
      </p:pic>
      <p:pic>
        <p:nvPicPr>
          <p:cNvPr id="9" name="图片 8" descr="IMG_8662.PNG">
            <a:extLst>
              <a:ext uri="{FF2B5EF4-FFF2-40B4-BE49-F238E27FC236}">
                <a16:creationId xmlns:a16="http://schemas.microsoft.com/office/drawing/2014/main" id="{7D6DB9BB-62CD-485A-BB0C-4A54E37E78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510" y="1975029"/>
            <a:ext cx="2598295" cy="4621502"/>
          </a:xfrm>
          <a:prstGeom prst="rect">
            <a:avLst/>
          </a:prstGeom>
        </p:spPr>
      </p:pic>
      <p:sp>
        <p:nvSpPr>
          <p:cNvPr id="10" name="文本框 9">
            <a:extLst>
              <a:ext uri="{FF2B5EF4-FFF2-40B4-BE49-F238E27FC236}">
                <a16:creationId xmlns:a16="http://schemas.microsoft.com/office/drawing/2014/main" id="{7E66687B-F63B-4E2E-AB02-D45B52C532C4}"/>
              </a:ext>
            </a:extLst>
          </p:cNvPr>
          <p:cNvSpPr txBox="1"/>
          <p:nvPr/>
        </p:nvSpPr>
        <p:spPr>
          <a:xfrm>
            <a:off x="2703262" y="1523160"/>
            <a:ext cx="766920" cy="307777"/>
          </a:xfrm>
          <a:prstGeom prst="rect">
            <a:avLst/>
          </a:prstGeom>
          <a:noFill/>
        </p:spPr>
        <p:txBody>
          <a:bodyPr wrap="squar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en-US" altLang="en-US" sz="1400" b="0" dirty="0">
                <a:solidFill>
                  <a:schemeClr val="tx1"/>
                </a:solidFill>
                <a:latin typeface="微软雅黑" panose="020B0503020204020204" pitchFamily="34" charset="-122"/>
                <a:ea typeface="微软雅黑" panose="020B0503020204020204" pitchFamily="34" charset="-122"/>
              </a:rPr>
              <a:t>落网</a:t>
            </a:r>
            <a:endParaRPr lang="zh-CN" altLang="en-US" sz="1400" b="0" dirty="0">
              <a:solidFill>
                <a:schemeClr val="tx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B6E629A-CAA3-4B63-AA5A-4146B86B6B37}"/>
              </a:ext>
            </a:extLst>
          </p:cNvPr>
          <p:cNvSpPr txBox="1"/>
          <p:nvPr/>
        </p:nvSpPr>
        <p:spPr>
          <a:xfrm>
            <a:off x="5567197" y="1523161"/>
            <a:ext cx="766920" cy="307777"/>
          </a:xfrm>
          <a:prstGeom prst="rect">
            <a:avLst/>
          </a:prstGeom>
          <a:noFill/>
        </p:spPr>
        <p:txBody>
          <a:bodyPr wrap="squar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400" b="0" dirty="0">
                <a:solidFill>
                  <a:schemeClr val="tx1"/>
                </a:solidFill>
                <a:latin typeface="微软雅黑" panose="020B0503020204020204" pitchFamily="34" charset="-122"/>
                <a:ea typeface="微软雅黑" panose="020B0503020204020204" pitchFamily="34" charset="-122"/>
              </a:rPr>
              <a:t>片刻</a:t>
            </a:r>
          </a:p>
        </p:txBody>
      </p:sp>
      <p:sp>
        <p:nvSpPr>
          <p:cNvPr id="12" name="文本框 11">
            <a:extLst>
              <a:ext uri="{FF2B5EF4-FFF2-40B4-BE49-F238E27FC236}">
                <a16:creationId xmlns:a16="http://schemas.microsoft.com/office/drawing/2014/main" id="{4A51C5A4-B93F-4825-AF39-E48ECA6C7344}"/>
              </a:ext>
            </a:extLst>
          </p:cNvPr>
          <p:cNvSpPr txBox="1"/>
          <p:nvPr/>
        </p:nvSpPr>
        <p:spPr>
          <a:xfrm>
            <a:off x="8274201" y="1549258"/>
            <a:ext cx="1526605" cy="307777"/>
          </a:xfrm>
          <a:prstGeom prst="rect">
            <a:avLst/>
          </a:prstGeom>
          <a:noFill/>
        </p:spPr>
        <p:txBody>
          <a:bodyPr wrap="squar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zh-CN" altLang="en-US" sz="1400" b="0" dirty="0">
                <a:solidFill>
                  <a:schemeClr val="tx1"/>
                </a:solidFill>
                <a:latin typeface="微软雅黑" panose="020B0503020204020204" pitchFamily="34" charset="-122"/>
                <a:ea typeface="微软雅黑" panose="020B0503020204020204" pitchFamily="34" charset="-122"/>
              </a:rPr>
              <a:t>好奇心日报</a:t>
            </a:r>
          </a:p>
        </p:txBody>
      </p:sp>
      <p:sp>
        <p:nvSpPr>
          <p:cNvPr id="13" name="文本框 12">
            <a:extLst>
              <a:ext uri="{FF2B5EF4-FFF2-40B4-BE49-F238E27FC236}">
                <a16:creationId xmlns:a16="http://schemas.microsoft.com/office/drawing/2014/main" id="{91C1CE5D-76B6-43E6-9F23-ACD17FD2D57E}"/>
              </a:ext>
            </a:extLst>
          </p:cNvPr>
          <p:cNvSpPr txBox="1"/>
          <p:nvPr/>
        </p:nvSpPr>
        <p:spPr>
          <a:xfrm>
            <a:off x="652108" y="595508"/>
            <a:ext cx="2476960"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2</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、竞品分析</a:t>
            </a:r>
          </a:p>
        </p:txBody>
      </p:sp>
    </p:spTree>
    <p:extLst>
      <p:ext uri="{BB962C8B-B14F-4D97-AF65-F5344CB8AC3E}">
        <p14:creationId xmlns:p14="http://schemas.microsoft.com/office/powerpoint/2010/main" val="55854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89784"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3</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、界面设计</a:t>
            </a:r>
          </a:p>
        </p:txBody>
      </p:sp>
      <p:sp>
        <p:nvSpPr>
          <p:cNvPr id="6" name="矩形 5">
            <a:extLst>
              <a:ext uri="{FF2B5EF4-FFF2-40B4-BE49-F238E27FC236}">
                <a16:creationId xmlns:a16="http://schemas.microsoft.com/office/drawing/2014/main" id="{3D4C7A74-4265-4268-B595-D66DAE8128A5}"/>
              </a:ext>
            </a:extLst>
          </p:cNvPr>
          <p:cNvSpPr/>
          <p:nvPr/>
        </p:nvSpPr>
        <p:spPr>
          <a:xfrm>
            <a:off x="583298" y="1564851"/>
            <a:ext cx="5740674" cy="438133"/>
          </a:xfrm>
          <a:prstGeom prst="rect">
            <a:avLst/>
          </a:prstGeom>
        </p:spPr>
        <p:txBody>
          <a:bodyPr wrap="none">
            <a:spAutoFit/>
          </a:bodyPr>
          <a:lstStyle/>
          <a:p>
            <a:pPr algn="just">
              <a:lnSpc>
                <a:spcPct val="140000"/>
              </a:lnSpc>
            </a:pPr>
            <a:r>
              <a:rPr lang="zh-CN" altLang="en-US" b="1" dirty="0">
                <a:solidFill>
                  <a:schemeClr val="bg1"/>
                </a:solidFill>
                <a:latin typeface="+mj-ea"/>
                <a:ea typeface="+mj-ea"/>
              </a:rPr>
              <a:t>本页面主要展现</a:t>
            </a:r>
            <a:r>
              <a:rPr lang="en-US" altLang="zh-CN" b="1" dirty="0">
                <a:solidFill>
                  <a:schemeClr val="bg1"/>
                </a:solidFill>
                <a:latin typeface="+mj-ea"/>
                <a:ea typeface="+mj-ea"/>
              </a:rPr>
              <a:t>APP</a:t>
            </a:r>
            <a:r>
              <a:rPr lang="zh-CN" altLang="en-US" b="1" dirty="0">
                <a:solidFill>
                  <a:schemeClr val="bg1"/>
                </a:solidFill>
                <a:latin typeface="+mj-ea"/>
                <a:ea typeface="+mj-ea"/>
              </a:rPr>
              <a:t>的基本流程关系，以下图为参考。</a:t>
            </a:r>
          </a:p>
        </p:txBody>
      </p:sp>
      <p:pic>
        <p:nvPicPr>
          <p:cNvPr id="7" name="02_F_UED2017.089.jpeg" descr="02_F_UED2017.089.jpeg">
            <a:extLst>
              <a:ext uri="{FF2B5EF4-FFF2-40B4-BE49-F238E27FC236}">
                <a16:creationId xmlns:a16="http://schemas.microsoft.com/office/drawing/2014/main" id="{42798CB8-1753-4886-A35C-46E105CC014F}"/>
              </a:ext>
            </a:extLst>
          </p:cNvPr>
          <p:cNvPicPr>
            <a:picLocks noChangeAspect="1"/>
          </p:cNvPicPr>
          <p:nvPr/>
        </p:nvPicPr>
        <p:blipFill rotWithShape="1">
          <a:blip r:embed="rId2">
            <a:extLst/>
          </a:blip>
          <a:srcRect t="21482"/>
          <a:stretch/>
        </p:blipFill>
        <p:spPr>
          <a:xfrm>
            <a:off x="934278" y="2298478"/>
            <a:ext cx="10323443" cy="4559522"/>
          </a:xfrm>
          <a:prstGeom prst="rect">
            <a:avLst/>
          </a:prstGeom>
          <a:ln w="12700">
            <a:miter lim="400000"/>
          </a:ln>
        </p:spPr>
      </p:pic>
    </p:spTree>
    <p:extLst>
      <p:ext uri="{BB962C8B-B14F-4D97-AF65-F5344CB8AC3E}">
        <p14:creationId xmlns:p14="http://schemas.microsoft.com/office/powerpoint/2010/main" val="160089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latin typeface="微软雅黑" panose="020B0503020204020204" pitchFamily="34" charset="-122"/>
              <a:ea typeface="微软雅黑" panose="020B0503020204020204" pitchFamily="34" charset="-122"/>
            </a:endParaRPr>
          </a:p>
          <a:p>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89784"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3</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、界面设计</a:t>
            </a:r>
          </a:p>
        </p:txBody>
      </p:sp>
      <p:sp>
        <p:nvSpPr>
          <p:cNvPr id="6" name="矩形 5">
            <a:extLst>
              <a:ext uri="{FF2B5EF4-FFF2-40B4-BE49-F238E27FC236}">
                <a16:creationId xmlns:a16="http://schemas.microsoft.com/office/drawing/2014/main" id="{3D4C7A74-4265-4268-B595-D66DAE8128A5}"/>
              </a:ext>
            </a:extLst>
          </p:cNvPr>
          <p:cNvSpPr/>
          <p:nvPr/>
        </p:nvSpPr>
        <p:spPr>
          <a:xfrm>
            <a:off x="583298" y="2113005"/>
            <a:ext cx="5740674" cy="438133"/>
          </a:xfrm>
          <a:prstGeom prst="rect">
            <a:avLst/>
          </a:prstGeom>
        </p:spPr>
        <p:txBody>
          <a:bodyPr wrap="none">
            <a:spAutoFit/>
          </a:bodyPr>
          <a:lstStyle/>
          <a:p>
            <a:pPr algn="just">
              <a:lnSpc>
                <a:spcPct val="140000"/>
              </a:lnSpc>
            </a:pPr>
            <a:r>
              <a:rPr lang="zh-CN" altLang="en-US" b="1" dirty="0">
                <a:latin typeface="微软雅黑" panose="020B0503020204020204" pitchFamily="34" charset="-122"/>
                <a:ea typeface="微软雅黑" panose="020B0503020204020204" pitchFamily="34" charset="-122"/>
              </a:rPr>
              <a:t>本页面主要展现</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的基本流程关系，以下图为参考。</a:t>
            </a:r>
          </a:p>
        </p:txBody>
      </p:sp>
      <p:sp>
        <p:nvSpPr>
          <p:cNvPr id="9" name="文本框 8">
            <a:extLst>
              <a:ext uri="{FF2B5EF4-FFF2-40B4-BE49-F238E27FC236}">
                <a16:creationId xmlns:a16="http://schemas.microsoft.com/office/drawing/2014/main" id="{802174EF-96F2-4F7C-A9A9-91136136AA5A}"/>
              </a:ext>
            </a:extLst>
          </p:cNvPr>
          <p:cNvSpPr txBox="1"/>
          <p:nvPr/>
        </p:nvSpPr>
        <p:spPr>
          <a:xfrm>
            <a:off x="583298" y="3312422"/>
            <a:ext cx="10872102" cy="1116781"/>
          </a:xfrm>
          <a:prstGeom prst="rect">
            <a:avLst/>
          </a:prstGeom>
          <a:noFill/>
        </p:spPr>
        <p:txBody>
          <a:bodyPr wrap="square" rtlCol="0">
            <a:spAutoFit/>
          </a:bodyPr>
          <a:lstStyle/>
          <a:p>
            <a:pPr algn="just">
              <a:lnSpc>
                <a:spcPct val="200000"/>
              </a:lnSpc>
            </a:pPr>
            <a:r>
              <a:rPr lang="zh-CN" altLang="en-US" dirty="0">
                <a:latin typeface="微软雅黑" panose="020B0503020204020204" pitchFamily="34" charset="-122"/>
                <a:ea typeface="微软雅黑" panose="020B0503020204020204" pitchFamily="34" charset="-122"/>
              </a:rPr>
              <a:t>本页面主要展现</a:t>
            </a:r>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主要原型图的流程关系，可以运用</a:t>
            </a:r>
            <a:r>
              <a:rPr lang="en-US" altLang="zh-CN" dirty="0" err="1">
                <a:latin typeface="微软雅黑" panose="020B0503020204020204" pitchFamily="34" charset="-122"/>
                <a:ea typeface="微软雅黑" panose="020B0503020204020204" pitchFamily="34" charset="-122"/>
              </a:rPr>
              <a:t>Axure</a:t>
            </a:r>
            <a:r>
              <a:rPr lang="zh-CN" altLang="en-US" dirty="0">
                <a:latin typeface="微软雅黑" panose="020B0503020204020204" pitchFamily="34" charset="-122"/>
                <a:ea typeface="微软雅黑" panose="020B0503020204020204" pitchFamily="34" charset="-122"/>
              </a:rPr>
              <a:t>或墨刀或其他原型软件制作。需要提交源文件时提交产品全部原型图。</a:t>
            </a:r>
          </a:p>
        </p:txBody>
      </p:sp>
    </p:spTree>
    <p:extLst>
      <p:ext uri="{BB962C8B-B14F-4D97-AF65-F5344CB8AC3E}">
        <p14:creationId xmlns:p14="http://schemas.microsoft.com/office/powerpoint/2010/main" val="172838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latin typeface="微软雅黑" panose="020B0503020204020204" pitchFamily="34" charset="-122"/>
              <a:ea typeface="微软雅黑" panose="020B0503020204020204" pitchFamily="34" charset="-122"/>
            </a:endParaRPr>
          </a:p>
          <a:p>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89784"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3</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、界面设计</a:t>
            </a:r>
          </a:p>
        </p:txBody>
      </p:sp>
      <p:pic>
        <p:nvPicPr>
          <p:cNvPr id="7" name="02_F_UED2017.090.jpeg" descr="02_F_UED2017.090.jpeg">
            <a:extLst>
              <a:ext uri="{FF2B5EF4-FFF2-40B4-BE49-F238E27FC236}">
                <a16:creationId xmlns:a16="http://schemas.microsoft.com/office/drawing/2014/main" id="{38EDAE35-89EA-4D20-BC4A-91D68E46672E}"/>
              </a:ext>
            </a:extLst>
          </p:cNvPr>
          <p:cNvPicPr>
            <a:picLocks noChangeAspect="1"/>
          </p:cNvPicPr>
          <p:nvPr/>
        </p:nvPicPr>
        <p:blipFill rotWithShape="1">
          <a:blip r:embed="rId2">
            <a:extLst/>
          </a:blip>
          <a:srcRect t="17778"/>
          <a:stretch/>
        </p:blipFill>
        <p:spPr>
          <a:xfrm>
            <a:off x="769257" y="1906787"/>
            <a:ext cx="10145486" cy="4692287"/>
          </a:xfrm>
          <a:prstGeom prst="rect">
            <a:avLst/>
          </a:prstGeom>
          <a:ln w="12700">
            <a:miter lim="400000"/>
          </a:ln>
        </p:spPr>
      </p:pic>
    </p:spTree>
    <p:extLst>
      <p:ext uri="{BB962C8B-B14F-4D97-AF65-F5344CB8AC3E}">
        <p14:creationId xmlns:p14="http://schemas.microsoft.com/office/powerpoint/2010/main" val="413271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latin typeface="微软雅黑" panose="020B0503020204020204" pitchFamily="34" charset="-122"/>
              <a:ea typeface="微软雅黑" panose="020B0503020204020204" pitchFamily="34" charset="-122"/>
            </a:endParaRPr>
          </a:p>
          <a:p>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89784"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3</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、界面设计</a:t>
            </a:r>
          </a:p>
        </p:txBody>
      </p:sp>
      <p:sp>
        <p:nvSpPr>
          <p:cNvPr id="5" name="文本框 4">
            <a:extLst>
              <a:ext uri="{FF2B5EF4-FFF2-40B4-BE49-F238E27FC236}">
                <a16:creationId xmlns:a16="http://schemas.microsoft.com/office/drawing/2014/main" id="{D6C38692-D546-41C6-B876-ADA8B6D9CA82}"/>
              </a:ext>
            </a:extLst>
          </p:cNvPr>
          <p:cNvSpPr txBox="1"/>
          <p:nvPr/>
        </p:nvSpPr>
        <p:spPr>
          <a:xfrm>
            <a:off x="652108" y="2870609"/>
            <a:ext cx="10953417" cy="1116781"/>
          </a:xfrm>
          <a:prstGeom prst="rect">
            <a:avLst/>
          </a:prstGeom>
          <a:noFill/>
        </p:spPr>
        <p:txBody>
          <a:bodyPr wrap="square" rtlCol="0">
            <a:spAutoFit/>
          </a:bodyPr>
          <a:lstStyle/>
          <a:p>
            <a:pPr algn="just">
              <a:lnSpc>
                <a:spcPct val="200000"/>
              </a:lnSpc>
            </a:pPr>
            <a:r>
              <a:rPr lang="zh-CN" altLang="en-US" dirty="0">
                <a:latin typeface="微软雅黑" panose="020B0503020204020204" pitchFamily="34" charset="-122"/>
                <a:ea typeface="微软雅黑" panose="020B0503020204020204" pitchFamily="34" charset="-122"/>
              </a:rPr>
              <a:t>本页面主要展现</a:t>
            </a:r>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的页面设计可以分为多张</a:t>
            </a: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展现版式没有限制，需要展现主要页面如启动图标、启动页、引导页、登录注册、主要页面等，可以加入设计规范如色彩字号等。</a:t>
            </a:r>
          </a:p>
        </p:txBody>
      </p:sp>
    </p:spTree>
    <p:extLst>
      <p:ext uri="{BB962C8B-B14F-4D97-AF65-F5344CB8AC3E}">
        <p14:creationId xmlns:p14="http://schemas.microsoft.com/office/powerpoint/2010/main" val="326615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latin typeface="微软雅黑" panose="020B0503020204020204" pitchFamily="34" charset="-122"/>
              <a:ea typeface="微软雅黑" panose="020B0503020204020204" pitchFamily="34" charset="-122"/>
            </a:endParaRPr>
          </a:p>
          <a:p>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89784"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3</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、界面设计</a:t>
            </a:r>
          </a:p>
        </p:txBody>
      </p:sp>
      <p:pic>
        <p:nvPicPr>
          <p:cNvPr id="6" name="图片 5" descr="IMG_8631.PNG">
            <a:extLst>
              <a:ext uri="{FF2B5EF4-FFF2-40B4-BE49-F238E27FC236}">
                <a16:creationId xmlns:a16="http://schemas.microsoft.com/office/drawing/2014/main" id="{D89F31E9-0D4B-448D-9064-020BD252AD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9010" y="1652516"/>
            <a:ext cx="1299513" cy="2311400"/>
          </a:xfrm>
          <a:prstGeom prst="rect">
            <a:avLst/>
          </a:prstGeom>
        </p:spPr>
      </p:pic>
      <p:pic>
        <p:nvPicPr>
          <p:cNvPr id="7" name="图片 6" descr="IMG_8634.PNG">
            <a:extLst>
              <a:ext uri="{FF2B5EF4-FFF2-40B4-BE49-F238E27FC236}">
                <a16:creationId xmlns:a16="http://schemas.microsoft.com/office/drawing/2014/main" id="{44FE8DD8-99BC-4BC5-9E62-07319B3147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059" y="1665216"/>
            <a:ext cx="1299513" cy="2311400"/>
          </a:xfrm>
          <a:prstGeom prst="rect">
            <a:avLst/>
          </a:prstGeom>
        </p:spPr>
      </p:pic>
      <p:pic>
        <p:nvPicPr>
          <p:cNvPr id="9" name="图片 8" descr="IMG_8635.PNG">
            <a:extLst>
              <a:ext uri="{FF2B5EF4-FFF2-40B4-BE49-F238E27FC236}">
                <a16:creationId xmlns:a16="http://schemas.microsoft.com/office/drawing/2014/main" id="{9E5B7EC2-5399-4EDB-9200-D154743A3A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610" y="1652516"/>
            <a:ext cx="1299513" cy="2311400"/>
          </a:xfrm>
          <a:prstGeom prst="rect">
            <a:avLst/>
          </a:prstGeom>
        </p:spPr>
      </p:pic>
      <p:pic>
        <p:nvPicPr>
          <p:cNvPr id="10" name="图片 9" descr="IMG_8636.PNG">
            <a:extLst>
              <a:ext uri="{FF2B5EF4-FFF2-40B4-BE49-F238E27FC236}">
                <a16:creationId xmlns:a16="http://schemas.microsoft.com/office/drawing/2014/main" id="{BC34CEAF-EB87-40ED-A6F3-490360BD96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0210" y="1652516"/>
            <a:ext cx="1299513" cy="2311400"/>
          </a:xfrm>
          <a:prstGeom prst="rect">
            <a:avLst/>
          </a:prstGeom>
        </p:spPr>
      </p:pic>
      <p:pic>
        <p:nvPicPr>
          <p:cNvPr id="11" name="图片 10" descr="IMG_8639.PNG">
            <a:extLst>
              <a:ext uri="{FF2B5EF4-FFF2-40B4-BE49-F238E27FC236}">
                <a16:creationId xmlns:a16="http://schemas.microsoft.com/office/drawing/2014/main" id="{4D60968A-C6BE-4D9F-B9DC-8E6609B5EE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7410" y="4243316"/>
            <a:ext cx="1299513" cy="2311400"/>
          </a:xfrm>
          <a:prstGeom prst="rect">
            <a:avLst/>
          </a:prstGeom>
        </p:spPr>
      </p:pic>
      <p:pic>
        <p:nvPicPr>
          <p:cNvPr id="12" name="图片 11" descr="IMG_8641.PNG">
            <a:extLst>
              <a:ext uri="{FF2B5EF4-FFF2-40B4-BE49-F238E27FC236}">
                <a16:creationId xmlns:a16="http://schemas.microsoft.com/office/drawing/2014/main" id="{1F4F2609-F597-4FC8-B668-86881EDD24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9059" y="4243316"/>
            <a:ext cx="1299513" cy="2311400"/>
          </a:xfrm>
          <a:prstGeom prst="rect">
            <a:avLst/>
          </a:prstGeom>
        </p:spPr>
      </p:pic>
      <p:pic>
        <p:nvPicPr>
          <p:cNvPr id="13" name="图片 12" descr="IMG_8640.PNG">
            <a:extLst>
              <a:ext uri="{FF2B5EF4-FFF2-40B4-BE49-F238E27FC236}">
                <a16:creationId xmlns:a16="http://schemas.microsoft.com/office/drawing/2014/main" id="{06426F99-705D-4B1B-818A-5F5A835315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010" y="4243316"/>
            <a:ext cx="1299513" cy="2311400"/>
          </a:xfrm>
          <a:prstGeom prst="rect">
            <a:avLst/>
          </a:prstGeom>
        </p:spPr>
      </p:pic>
      <p:pic>
        <p:nvPicPr>
          <p:cNvPr id="14" name="图片 13" descr="IMG_8644.PNG">
            <a:extLst>
              <a:ext uri="{FF2B5EF4-FFF2-40B4-BE49-F238E27FC236}">
                <a16:creationId xmlns:a16="http://schemas.microsoft.com/office/drawing/2014/main" id="{114C839E-8FD8-4F80-B194-51E592753F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65059" y="4243316"/>
            <a:ext cx="1299513" cy="2311400"/>
          </a:xfrm>
          <a:prstGeom prst="rect">
            <a:avLst/>
          </a:prstGeom>
        </p:spPr>
      </p:pic>
      <p:pic>
        <p:nvPicPr>
          <p:cNvPr id="15" name="图片 14" descr="IMG_8645.PNG">
            <a:extLst>
              <a:ext uri="{FF2B5EF4-FFF2-40B4-BE49-F238E27FC236}">
                <a16:creationId xmlns:a16="http://schemas.microsoft.com/office/drawing/2014/main" id="{0E687F7B-0E69-4BE6-9F41-669AC91290E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69010" y="4256016"/>
            <a:ext cx="1299513" cy="2311400"/>
          </a:xfrm>
          <a:prstGeom prst="rect">
            <a:avLst/>
          </a:prstGeom>
        </p:spPr>
      </p:pic>
      <p:pic>
        <p:nvPicPr>
          <p:cNvPr id="16" name="图片 15" descr="IMG_8647.PNG">
            <a:extLst>
              <a:ext uri="{FF2B5EF4-FFF2-40B4-BE49-F238E27FC236}">
                <a16:creationId xmlns:a16="http://schemas.microsoft.com/office/drawing/2014/main" id="{7FCF65DF-962E-4066-AC96-8EE1CC5D858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7410" y="1652516"/>
            <a:ext cx="1299513" cy="2311400"/>
          </a:xfrm>
          <a:prstGeom prst="rect">
            <a:avLst/>
          </a:prstGeom>
        </p:spPr>
      </p:pic>
      <p:pic>
        <p:nvPicPr>
          <p:cNvPr id="17" name="图片 16" descr="IMG_8649.PNG">
            <a:extLst>
              <a:ext uri="{FF2B5EF4-FFF2-40B4-BE49-F238E27FC236}">
                <a16:creationId xmlns:a16="http://schemas.microsoft.com/office/drawing/2014/main" id="{370CB0FE-4BD6-4FF0-B27C-1FB961E421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88810" y="4243316"/>
            <a:ext cx="1299513" cy="2311400"/>
          </a:xfrm>
          <a:prstGeom prst="rect">
            <a:avLst/>
          </a:prstGeom>
        </p:spPr>
      </p:pic>
      <p:pic>
        <p:nvPicPr>
          <p:cNvPr id="18" name="图片 17" descr="IMG_8651.PNG">
            <a:extLst>
              <a:ext uri="{FF2B5EF4-FFF2-40B4-BE49-F238E27FC236}">
                <a16:creationId xmlns:a16="http://schemas.microsoft.com/office/drawing/2014/main" id="{6D606CF7-009A-4BD6-9080-5EEA3C584D0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87659" y="4243316"/>
            <a:ext cx="1299513" cy="2311400"/>
          </a:xfrm>
          <a:prstGeom prst="rect">
            <a:avLst/>
          </a:prstGeom>
        </p:spPr>
      </p:pic>
      <p:pic>
        <p:nvPicPr>
          <p:cNvPr id="19" name="图片 18" descr="IMG_8652.PNG">
            <a:extLst>
              <a:ext uri="{FF2B5EF4-FFF2-40B4-BE49-F238E27FC236}">
                <a16:creationId xmlns:a16="http://schemas.microsoft.com/office/drawing/2014/main" id="{EBA4460A-B001-476E-AD5D-50BF942BEBA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88810" y="1652516"/>
            <a:ext cx="1299513" cy="2311400"/>
          </a:xfrm>
          <a:prstGeom prst="rect">
            <a:avLst/>
          </a:prstGeom>
        </p:spPr>
      </p:pic>
      <p:pic>
        <p:nvPicPr>
          <p:cNvPr id="20" name="图片 19" descr="IMG_8630.PNG">
            <a:extLst>
              <a:ext uri="{FF2B5EF4-FFF2-40B4-BE49-F238E27FC236}">
                <a16:creationId xmlns:a16="http://schemas.microsoft.com/office/drawing/2014/main" id="{C80F2E3C-6070-4EA9-BBCB-EAAD416EAC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010" y="1652516"/>
            <a:ext cx="1299513" cy="2311400"/>
          </a:xfrm>
          <a:prstGeom prst="rect">
            <a:avLst/>
          </a:prstGeom>
        </p:spPr>
      </p:pic>
    </p:spTree>
    <p:extLst>
      <p:ext uri="{BB962C8B-B14F-4D97-AF65-F5344CB8AC3E}">
        <p14:creationId xmlns:p14="http://schemas.microsoft.com/office/powerpoint/2010/main" val="278081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516048" y="0"/>
            <a:ext cx="5675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2263436" y="1662385"/>
            <a:ext cx="4851103" cy="420564"/>
          </a:xfrm>
          <a:prstGeom prst="rect">
            <a:avLst/>
          </a:prstGeom>
          <a:noFill/>
          <a:effectLst/>
        </p:spPr>
        <p:txBody>
          <a:bodyPr wrap="square" rtlCol="0">
            <a:spAutoFit/>
          </a:bodyPr>
          <a:lstStyle/>
          <a:p>
            <a:r>
              <a:rPr lang="zh-CN" altLang="en-US" sz="2133" b="1" dirty="0">
                <a:solidFill>
                  <a:srgbClr val="5B9BD5"/>
                </a:solidFill>
                <a:latin typeface="微软雅黑" panose="020B0503020204020204" pitchFamily="34" charset="-122"/>
                <a:ea typeface="微软雅黑" panose="020B0503020204020204" pitchFamily="34" charset="-122"/>
              </a:rPr>
              <a:t>大赛回顾</a:t>
            </a:r>
            <a:endParaRPr lang="en-US" altLang="zh-CN" sz="2133" b="1" dirty="0">
              <a:solidFill>
                <a:srgbClr val="5B9BD5"/>
              </a:solidFill>
              <a:latin typeface="微软雅黑" panose="020B0503020204020204" pitchFamily="34" charset="-122"/>
              <a:ea typeface="微软雅黑" panose="020B0503020204020204" pitchFamily="34" charset="-122"/>
            </a:endParaRPr>
          </a:p>
        </p:txBody>
      </p:sp>
      <p:sp>
        <p:nvSpPr>
          <p:cNvPr id="19" name="矩形 8"/>
          <p:cNvSpPr/>
          <p:nvPr/>
        </p:nvSpPr>
        <p:spPr>
          <a:xfrm>
            <a:off x="1603362" y="1628801"/>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5B9BD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b="1" dirty="0">
                <a:solidFill>
                  <a:srgbClr val="5B9BD5"/>
                </a:solidFill>
                <a:latin typeface="+mj-lt"/>
              </a:rPr>
              <a:t>01</a:t>
            </a:r>
            <a:endParaRPr lang="zh-CN" altLang="en-US" sz="2133" b="1" dirty="0">
              <a:solidFill>
                <a:srgbClr val="5B9BD5"/>
              </a:solidFill>
              <a:latin typeface="+mj-lt"/>
            </a:endParaRPr>
          </a:p>
        </p:txBody>
      </p:sp>
      <p:sp>
        <p:nvSpPr>
          <p:cNvPr id="20" name="TextBox 19"/>
          <p:cNvSpPr txBox="1"/>
          <p:nvPr/>
        </p:nvSpPr>
        <p:spPr>
          <a:xfrm>
            <a:off x="2272873" y="2627429"/>
            <a:ext cx="4851103" cy="420564"/>
          </a:xfrm>
          <a:prstGeom prst="rect">
            <a:avLst/>
          </a:prstGeom>
          <a:noFill/>
          <a:effectLst/>
        </p:spPr>
        <p:txBody>
          <a:bodyPr wrap="square" rtlCol="0">
            <a:spAutoFit/>
          </a:bodyPr>
          <a:lstStyle/>
          <a:p>
            <a:r>
              <a:rPr lang="zh-CN" altLang="en-US" sz="2133" b="1" dirty="0">
                <a:solidFill>
                  <a:srgbClr val="5B9BD5"/>
                </a:solidFill>
                <a:latin typeface="微软雅黑" panose="020B0503020204020204" pitchFamily="34" charset="-122"/>
                <a:ea typeface="微软雅黑" panose="020B0503020204020204" pitchFamily="34" charset="-122"/>
              </a:rPr>
              <a:t>竞赛要求</a:t>
            </a:r>
            <a:endParaRPr lang="en-US" altLang="zh-CN" sz="2133" b="1" dirty="0">
              <a:solidFill>
                <a:srgbClr val="5B9BD5"/>
              </a:solidFill>
              <a:latin typeface="微软雅黑" panose="020B0503020204020204" pitchFamily="34" charset="-122"/>
              <a:ea typeface="微软雅黑" panose="020B0503020204020204" pitchFamily="34" charset="-122"/>
            </a:endParaRPr>
          </a:p>
        </p:txBody>
      </p:sp>
      <p:sp>
        <p:nvSpPr>
          <p:cNvPr id="22" name="矩形 8"/>
          <p:cNvSpPr/>
          <p:nvPr/>
        </p:nvSpPr>
        <p:spPr>
          <a:xfrm>
            <a:off x="1612800" y="2593845"/>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5B9BD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b="1" dirty="0">
                <a:solidFill>
                  <a:srgbClr val="5B9BD5"/>
                </a:solidFill>
                <a:latin typeface="+mj-lt"/>
              </a:rPr>
              <a:t>02</a:t>
            </a:r>
            <a:endParaRPr lang="zh-CN" altLang="en-US" sz="2133" b="1" dirty="0">
              <a:solidFill>
                <a:srgbClr val="5B9BD5"/>
              </a:solidFill>
              <a:latin typeface="+mj-lt"/>
            </a:endParaRPr>
          </a:p>
        </p:txBody>
      </p:sp>
      <p:sp>
        <p:nvSpPr>
          <p:cNvPr id="23" name="TextBox 22"/>
          <p:cNvSpPr txBox="1"/>
          <p:nvPr/>
        </p:nvSpPr>
        <p:spPr>
          <a:xfrm>
            <a:off x="2282310" y="3582599"/>
            <a:ext cx="4851103" cy="420564"/>
          </a:xfrm>
          <a:prstGeom prst="rect">
            <a:avLst/>
          </a:prstGeom>
          <a:noFill/>
          <a:effectLst/>
        </p:spPr>
        <p:txBody>
          <a:bodyPr wrap="square" rtlCol="0">
            <a:spAutoFit/>
          </a:bodyPr>
          <a:lstStyle/>
          <a:p>
            <a:r>
              <a:rPr lang="zh-CN" altLang="en-US" sz="2133" b="1" dirty="0">
                <a:solidFill>
                  <a:srgbClr val="5B9BD5"/>
                </a:solidFill>
                <a:latin typeface="微软雅黑" panose="020B0503020204020204" pitchFamily="34" charset="-122"/>
                <a:ea typeface="微软雅黑" panose="020B0503020204020204" pitchFamily="34" charset="-122"/>
              </a:rPr>
              <a:t>备赛内容</a:t>
            </a:r>
          </a:p>
        </p:txBody>
      </p:sp>
      <p:sp>
        <p:nvSpPr>
          <p:cNvPr id="24" name="矩形 8"/>
          <p:cNvSpPr/>
          <p:nvPr/>
        </p:nvSpPr>
        <p:spPr>
          <a:xfrm>
            <a:off x="1622237" y="3549014"/>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5B9BD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b="1" dirty="0">
                <a:solidFill>
                  <a:srgbClr val="5B9BD5"/>
                </a:solidFill>
                <a:latin typeface="+mj-lt"/>
              </a:rPr>
              <a:t>03</a:t>
            </a:r>
            <a:endParaRPr lang="zh-CN" altLang="en-US" sz="2133" b="1" dirty="0">
              <a:solidFill>
                <a:srgbClr val="5B9BD5"/>
              </a:solidFill>
              <a:latin typeface="+mj-lt"/>
            </a:endParaRPr>
          </a:p>
        </p:txBody>
      </p:sp>
      <p:sp>
        <p:nvSpPr>
          <p:cNvPr id="26" name="TextBox 25"/>
          <p:cNvSpPr txBox="1"/>
          <p:nvPr/>
        </p:nvSpPr>
        <p:spPr>
          <a:xfrm>
            <a:off x="2291748" y="4537768"/>
            <a:ext cx="4851103" cy="420564"/>
          </a:xfrm>
          <a:prstGeom prst="rect">
            <a:avLst/>
          </a:prstGeom>
          <a:noFill/>
          <a:effectLst/>
        </p:spPr>
        <p:txBody>
          <a:bodyPr wrap="square" rtlCol="0">
            <a:spAutoFit/>
          </a:bodyPr>
          <a:lstStyle/>
          <a:p>
            <a:r>
              <a:rPr lang="zh-CN" altLang="en-US" sz="2133" b="1" dirty="0">
                <a:solidFill>
                  <a:srgbClr val="5B9BD5"/>
                </a:solidFill>
                <a:latin typeface="微软雅黑" panose="020B0503020204020204" pitchFamily="34" charset="-122"/>
                <a:ea typeface="微软雅黑" panose="020B0503020204020204" pitchFamily="34" charset="-122"/>
              </a:rPr>
              <a:t>现场解读</a:t>
            </a:r>
            <a:endParaRPr lang="en-US" altLang="zh-CN" sz="2133" b="1" dirty="0">
              <a:solidFill>
                <a:srgbClr val="5B9BD5"/>
              </a:solidFill>
              <a:latin typeface="微软雅黑" panose="020B0503020204020204" pitchFamily="34" charset="-122"/>
              <a:ea typeface="微软雅黑" panose="020B0503020204020204" pitchFamily="34" charset="-122"/>
            </a:endParaRPr>
          </a:p>
        </p:txBody>
      </p:sp>
      <p:sp>
        <p:nvSpPr>
          <p:cNvPr id="27" name="矩形 8"/>
          <p:cNvSpPr/>
          <p:nvPr/>
        </p:nvSpPr>
        <p:spPr>
          <a:xfrm>
            <a:off x="1631674" y="4504183"/>
            <a:ext cx="638588" cy="51857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5B9BD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b="1" dirty="0">
                <a:solidFill>
                  <a:srgbClr val="5B9BD5"/>
                </a:solidFill>
                <a:latin typeface="+mj-lt"/>
              </a:rPr>
              <a:t>04</a:t>
            </a:r>
            <a:endParaRPr lang="zh-CN" altLang="en-US" sz="2133" b="1" dirty="0">
              <a:solidFill>
                <a:srgbClr val="5B9BD5"/>
              </a:solidFill>
              <a:latin typeface="+mj-lt"/>
            </a:endParaRPr>
          </a:p>
        </p:txBody>
      </p:sp>
      <p:sp>
        <p:nvSpPr>
          <p:cNvPr id="2" name="矩形 1"/>
          <p:cNvSpPr/>
          <p:nvPr/>
        </p:nvSpPr>
        <p:spPr>
          <a:xfrm>
            <a:off x="6516048" y="2663074"/>
            <a:ext cx="5675952"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267" b="1" dirty="0">
                <a:solidFill>
                  <a:schemeClr val="bg1"/>
                </a:solidFill>
                <a:latin typeface="Arial Black" panose="020B0A04020102020204" pitchFamily="34" charset="0"/>
              </a:rPr>
              <a:t>CONTENT</a:t>
            </a:r>
            <a:endParaRPr lang="zh-CN" altLang="en-US" sz="4267"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4227455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latin typeface="微软雅黑" panose="020B0503020204020204" pitchFamily="34" charset="-122"/>
              <a:ea typeface="微软雅黑" panose="020B0503020204020204" pitchFamily="34" charset="-122"/>
            </a:endParaRPr>
          </a:p>
          <a:p>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89784"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4</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、交互设计</a:t>
            </a:r>
          </a:p>
        </p:txBody>
      </p:sp>
      <p:sp>
        <p:nvSpPr>
          <p:cNvPr id="2" name="矩形 1">
            <a:extLst>
              <a:ext uri="{FF2B5EF4-FFF2-40B4-BE49-F238E27FC236}">
                <a16:creationId xmlns:a16="http://schemas.microsoft.com/office/drawing/2014/main" id="{2001F35B-D708-4AC3-BD92-90620816DFAD}"/>
              </a:ext>
            </a:extLst>
          </p:cNvPr>
          <p:cNvSpPr/>
          <p:nvPr/>
        </p:nvSpPr>
        <p:spPr>
          <a:xfrm>
            <a:off x="652108" y="2830150"/>
            <a:ext cx="11118978" cy="1230593"/>
          </a:xfrm>
          <a:prstGeom prst="rect">
            <a:avLst/>
          </a:prstGeom>
        </p:spPr>
        <p:txBody>
          <a:bodyPr wrap="square">
            <a:spAutoFit/>
          </a:bodyPr>
          <a:lstStyle/>
          <a:p>
            <a:pPr algn="just">
              <a:lnSpc>
                <a:spcPct val="200000"/>
              </a:lnSpc>
            </a:pPr>
            <a:r>
              <a:rPr lang="zh-CN" altLang="en-US" sz="2000" dirty="0">
                <a:latin typeface="微软雅黑" panose="020B0503020204020204" pitchFamily="34" charset="-122"/>
                <a:ea typeface="微软雅黑" panose="020B0503020204020204" pitchFamily="34" charset="-122"/>
              </a:rPr>
              <a:t>本页面可以插入做好的交互视频可以是用交互软件制作链接电脑录制好的视频插入页面进行展示可以为</a:t>
            </a:r>
            <a:r>
              <a:rPr lang="en-US" altLang="zh-CN" sz="2000" dirty="0">
                <a:latin typeface="微软雅黑" panose="020B0503020204020204" pitchFamily="34" charset="-122"/>
                <a:ea typeface="微软雅黑" panose="020B0503020204020204" pitchFamily="34" charset="-122"/>
              </a:rPr>
              <a:t>html</a:t>
            </a:r>
            <a:r>
              <a:rPr lang="zh-CN" altLang="en-US" sz="2000" dirty="0">
                <a:latin typeface="微软雅黑" panose="020B0503020204020204" pitchFamily="34" charset="-122"/>
                <a:ea typeface="微软雅黑" panose="020B0503020204020204" pitchFamily="34" charset="-122"/>
              </a:rPr>
              <a:t>文件或其他能够展现交互的方式，形式不限制。</a:t>
            </a:r>
          </a:p>
        </p:txBody>
      </p:sp>
    </p:spTree>
    <p:extLst>
      <p:ext uri="{BB962C8B-B14F-4D97-AF65-F5344CB8AC3E}">
        <p14:creationId xmlns:p14="http://schemas.microsoft.com/office/powerpoint/2010/main" val="387630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latin typeface="微软雅黑" panose="020B0503020204020204" pitchFamily="34" charset="-122"/>
              <a:ea typeface="微软雅黑" panose="020B0503020204020204" pitchFamily="34" charset="-122"/>
            </a:endParaRPr>
          </a:p>
          <a:p>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89784"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4</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、交互设计</a:t>
            </a:r>
          </a:p>
        </p:txBody>
      </p:sp>
      <p:sp>
        <p:nvSpPr>
          <p:cNvPr id="7" name="文本框 6">
            <a:extLst>
              <a:ext uri="{FF2B5EF4-FFF2-40B4-BE49-F238E27FC236}">
                <a16:creationId xmlns:a16="http://schemas.microsoft.com/office/drawing/2014/main" id="{673C9141-D89F-4605-861C-A5DC963ADBA8}"/>
              </a:ext>
            </a:extLst>
          </p:cNvPr>
          <p:cNvSpPr txBox="1"/>
          <p:nvPr/>
        </p:nvSpPr>
        <p:spPr>
          <a:xfrm>
            <a:off x="711372" y="2132955"/>
            <a:ext cx="2993509" cy="615040"/>
          </a:xfrm>
          <a:prstGeom prst="rect">
            <a:avLst/>
          </a:prstGeom>
          <a:noFill/>
        </p:spPr>
        <p:txBody>
          <a:bodyPr wrap="square" rtlCol="0">
            <a:spAutoFit/>
          </a:bodyPr>
          <a:lstStyle/>
          <a:p>
            <a:pPr>
              <a:lnSpc>
                <a:spcPct val="200000"/>
              </a:lnSpc>
            </a:pPr>
            <a:r>
              <a:rPr lang="zh-CN" altLang="zh-CN" sz="2000" b="1" dirty="0">
                <a:latin typeface="微软雅黑" panose="020B0503020204020204" pitchFamily="34" charset="-122"/>
                <a:ea typeface="微软雅黑" panose="020B0503020204020204" pitchFamily="34" charset="-122"/>
              </a:rPr>
              <a:t>作品源文件要求</a:t>
            </a:r>
            <a:endParaRPr lang="zh-CN" altLang="en-US" sz="2000" b="1" dirty="0">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1EBC996-9A40-4C92-B1E7-C2341AF0BA51}"/>
              </a:ext>
            </a:extLst>
          </p:cNvPr>
          <p:cNvSpPr txBox="1"/>
          <p:nvPr/>
        </p:nvSpPr>
        <p:spPr>
          <a:xfrm>
            <a:off x="711372" y="2919434"/>
            <a:ext cx="11211663" cy="3175934"/>
          </a:xfrm>
          <a:prstGeom prst="rect">
            <a:avLst/>
          </a:prstGeom>
          <a:noFill/>
        </p:spPr>
        <p:txBody>
          <a:bodyPr wrap="square" rtlCol="0">
            <a:spAutoFit/>
          </a:bodyPr>
          <a:lstStyle/>
          <a:p>
            <a:pPr lvl="0">
              <a:lnSpc>
                <a:spcPct val="20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请提交作品原型图，原型图制作可以运用</a:t>
            </a:r>
            <a:r>
              <a:rPr lang="en-US" altLang="zh-CN" dirty="0" err="1">
                <a:latin typeface="微软雅黑" panose="020B0503020204020204" pitchFamily="34" charset="-122"/>
                <a:ea typeface="微软雅黑" panose="020B0503020204020204" pitchFamily="34" charset="-122"/>
              </a:rPr>
              <a:t>Axure</a:t>
            </a:r>
            <a:r>
              <a:rPr lang="zh-CN" altLang="zh-CN" dirty="0">
                <a:latin typeface="微软雅黑" panose="020B0503020204020204" pitchFamily="34" charset="-122"/>
                <a:ea typeface="微软雅黑" panose="020B0503020204020204" pitchFamily="34" charset="-122"/>
              </a:rPr>
              <a:t>或墨刀以及其他原型图软件不限制，提交</a:t>
            </a:r>
            <a:r>
              <a:rPr lang="en-US" altLang="zh-CN" dirty="0">
                <a:latin typeface="微软雅黑" panose="020B0503020204020204" pitchFamily="34" charset="-122"/>
                <a:ea typeface="微软雅黑" panose="020B0503020204020204" pitchFamily="34" charset="-122"/>
              </a:rPr>
              <a:t>Html</a:t>
            </a:r>
            <a:r>
              <a:rPr lang="zh-CN" altLang="zh-CN" dirty="0">
                <a:latin typeface="微软雅黑" panose="020B0503020204020204" pitchFamily="34" charset="-122"/>
                <a:ea typeface="微软雅黑" panose="020B0503020204020204" pitchFamily="34" charset="-122"/>
              </a:rPr>
              <a:t>文件；</a:t>
            </a:r>
            <a:endParaRPr lang="en-US" altLang="zh-CN" dirty="0">
              <a:latin typeface="微软雅黑" panose="020B0503020204020204" pitchFamily="34" charset="-122"/>
              <a:ea typeface="微软雅黑" panose="020B0503020204020204" pitchFamily="34" charset="-122"/>
            </a:endParaRPr>
          </a:p>
          <a:p>
            <a:pPr lvl="0">
              <a:lnSpc>
                <a:spcPct val="20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界面的设计源文件与</a:t>
            </a:r>
            <a:r>
              <a:rPr lang="en-US" altLang="zh-CN" dirty="0">
                <a:latin typeface="微软雅黑" panose="020B0503020204020204" pitchFamily="34" charset="-122"/>
                <a:ea typeface="微软雅黑" panose="020B0503020204020204" pitchFamily="34" charset="-122"/>
              </a:rPr>
              <a:t>JPG</a:t>
            </a:r>
            <a:r>
              <a:rPr lang="zh-CN" altLang="zh-CN" dirty="0">
                <a:latin typeface="微软雅黑" panose="020B0503020204020204" pitchFamily="34" charset="-122"/>
                <a:ea typeface="微软雅黑" panose="020B0503020204020204" pitchFamily="34" charset="-122"/>
              </a:rPr>
              <a:t>图片，界面制作可以运用</a:t>
            </a:r>
            <a:r>
              <a:rPr lang="en-US" altLang="zh-CN" dirty="0">
                <a:latin typeface="微软雅黑" panose="020B0503020204020204" pitchFamily="34" charset="-122"/>
                <a:ea typeface="微软雅黑" panose="020B0503020204020204" pitchFamily="34" charset="-122"/>
              </a:rPr>
              <a:t>Photoshop</a:t>
            </a:r>
            <a:r>
              <a:rPr lang="zh-CN"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IIIustrator</a:t>
            </a:r>
            <a:r>
              <a:rPr lang="zh-CN" altLang="zh-CN"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Sketch</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a:lnSpc>
                <a:spcPct val="20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交互文件，可以是</a:t>
            </a:r>
            <a:r>
              <a:rPr lang="en-US" altLang="zh-CN" dirty="0" err="1">
                <a:latin typeface="微软雅黑" panose="020B0503020204020204" pitchFamily="34" charset="-122"/>
                <a:ea typeface="微软雅黑" panose="020B0503020204020204" pitchFamily="34" charset="-122"/>
              </a:rPr>
              <a:t>Axure</a:t>
            </a:r>
            <a:r>
              <a:rPr lang="zh-CN" altLang="zh-CN" dirty="0">
                <a:latin typeface="微软雅黑" panose="020B0503020204020204" pitchFamily="34" charset="-122"/>
                <a:ea typeface="微软雅黑" panose="020B0503020204020204" pitchFamily="34" charset="-122"/>
              </a:rPr>
              <a:t>、墨刀、</a:t>
            </a:r>
            <a:r>
              <a:rPr lang="en-US" altLang="zh-CN" dirty="0">
                <a:latin typeface="微软雅黑" panose="020B0503020204020204" pitchFamily="34" charset="-122"/>
                <a:ea typeface="微软雅黑" panose="020B0503020204020204" pitchFamily="34" charset="-122"/>
              </a:rPr>
              <a:t>AE</a:t>
            </a:r>
            <a:r>
              <a:rPr lang="zh-CN"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Flinto</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其他交互软件，提交文件可以为</a:t>
            </a:r>
            <a:r>
              <a:rPr lang="en-US" altLang="zh-CN" dirty="0">
                <a:latin typeface="微软雅黑" panose="020B0503020204020204" pitchFamily="34" charset="-122"/>
                <a:ea typeface="微软雅黑" panose="020B0503020204020204" pitchFamily="34" charset="-122"/>
              </a:rPr>
              <a:t>HTML</a:t>
            </a:r>
            <a:r>
              <a:rPr lang="zh-CN" altLang="zh-CN" dirty="0">
                <a:latin typeface="微软雅黑" panose="020B0503020204020204" pitchFamily="34" charset="-122"/>
                <a:ea typeface="微软雅黑" panose="020B0503020204020204" pitchFamily="34" charset="-122"/>
              </a:rPr>
              <a:t>文件视频文件或录屏文件不限制。</a:t>
            </a:r>
          </a:p>
          <a:p>
            <a:pPr>
              <a:lnSpc>
                <a:spcPct val="200000"/>
              </a:lnSpc>
            </a:pPr>
            <a:r>
              <a:rPr lang="zh-CN" altLang="zh-CN" dirty="0">
                <a:latin typeface="微软雅黑" panose="020B0503020204020204" pitchFamily="34" charset="-122"/>
                <a:ea typeface="微软雅黑" panose="020B0503020204020204" pitchFamily="34" charset="-122"/>
              </a:rPr>
              <a:t>以上文件需压缩上传。</a:t>
            </a:r>
          </a:p>
          <a:p>
            <a:pPr>
              <a:lnSpc>
                <a:spcPct val="20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720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latin typeface="微软雅黑" panose="020B0503020204020204" pitchFamily="34" charset="-122"/>
              <a:ea typeface="微软雅黑" panose="020B0503020204020204" pitchFamily="34" charset="-122"/>
            </a:endParaRPr>
          </a:p>
          <a:p>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46B2B0E-6418-477D-BC9B-10B17A4DAE7C}"/>
              </a:ext>
            </a:extLst>
          </p:cNvPr>
          <p:cNvSpPr txBox="1"/>
          <p:nvPr/>
        </p:nvSpPr>
        <p:spPr>
          <a:xfrm>
            <a:off x="652108" y="595508"/>
            <a:ext cx="2489784" cy="584775"/>
          </a:xfrm>
          <a:prstGeom prst="rect">
            <a:avLst/>
          </a:prstGeom>
          <a:noFill/>
        </p:spPr>
        <p:txBody>
          <a:bodyPr wrap="none" rtlCol="0">
            <a:spAutoFit/>
          </a:bodyPr>
          <a:lstStyle/>
          <a:p>
            <a:r>
              <a:rPr lang="en-US" altLang="zh-CN"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4</a:t>
            </a:r>
            <a:r>
              <a:rPr lang="zh-CN" altLang="en-US" sz="3200" b="1" dirty="0">
                <a:solidFill>
                  <a:schemeClr val="bg1"/>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、交互设计</a:t>
            </a:r>
          </a:p>
        </p:txBody>
      </p:sp>
      <p:sp>
        <p:nvSpPr>
          <p:cNvPr id="2" name="矩形 1">
            <a:extLst>
              <a:ext uri="{FF2B5EF4-FFF2-40B4-BE49-F238E27FC236}">
                <a16:creationId xmlns:a16="http://schemas.microsoft.com/office/drawing/2014/main" id="{2001F35B-D708-4AC3-BD92-90620816DFAD}"/>
              </a:ext>
            </a:extLst>
          </p:cNvPr>
          <p:cNvSpPr/>
          <p:nvPr/>
        </p:nvSpPr>
        <p:spPr>
          <a:xfrm>
            <a:off x="652108" y="2830150"/>
            <a:ext cx="11118978" cy="1230593"/>
          </a:xfrm>
          <a:prstGeom prst="rect">
            <a:avLst/>
          </a:prstGeom>
        </p:spPr>
        <p:txBody>
          <a:bodyPr wrap="square">
            <a:spAutoFit/>
          </a:bodyPr>
          <a:lstStyle/>
          <a:p>
            <a:pPr>
              <a:lnSpc>
                <a:spcPct val="200000"/>
              </a:lnSpc>
            </a:pPr>
            <a:r>
              <a:rPr lang="zh-CN" altLang="zh-CN" sz="2000" dirty="0">
                <a:latin typeface="微软雅黑" panose="020B0503020204020204" pitchFamily="34" charset="-122"/>
                <a:ea typeface="微软雅黑" panose="020B0503020204020204" pitchFamily="34" charset="-122"/>
              </a:rPr>
              <a:t>请根据项目录制不超过</a:t>
            </a: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分钟的视频宣传片，能够很好的展现团队，以及产品的思想。可以运用各种编辑软件对视频进行修饰，最后提交剪辑合成完整的视频文件格式不限制。文件不超过</a:t>
            </a:r>
            <a:r>
              <a:rPr lang="en-US" altLang="zh-CN" sz="2000" dirty="0">
                <a:latin typeface="微软雅黑" panose="020B0503020204020204" pitchFamily="34" charset="-122"/>
                <a:ea typeface="微软雅黑" panose="020B0503020204020204" pitchFamily="34" charset="-122"/>
              </a:rPr>
              <a:t>400MB</a:t>
            </a:r>
            <a:r>
              <a:rPr lang="zh-CN" altLang="zh-CN"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7661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B9F3BA3-7F6F-457E-967A-BAD06EBB2270}"/>
              </a:ext>
            </a:extLst>
          </p:cNvPr>
          <p:cNvSpPr/>
          <p:nvPr/>
        </p:nvSpPr>
        <p:spPr>
          <a:xfrm>
            <a:off x="4772560" y="2967335"/>
            <a:ext cx="2646878" cy="830997"/>
          </a:xfrm>
          <a:prstGeom prst="rect">
            <a:avLst/>
          </a:prstGeom>
        </p:spPr>
        <p:txBody>
          <a:bodyPr wrap="none">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现场答疑</a:t>
            </a:r>
          </a:p>
        </p:txBody>
      </p:sp>
    </p:spTree>
    <p:extLst>
      <p:ext uri="{BB962C8B-B14F-4D97-AF65-F5344CB8AC3E}">
        <p14:creationId xmlns:p14="http://schemas.microsoft.com/office/powerpoint/2010/main" val="3976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 y="0"/>
            <a:ext cx="12190476" cy="6858856"/>
          </a:xfrm>
          <a:prstGeom prst="rect">
            <a:avLst/>
          </a:prstGeom>
        </p:spPr>
      </p:pic>
      <p:sp>
        <p:nvSpPr>
          <p:cNvPr id="34821" name="矩形 259"/>
          <p:cNvSpPr/>
          <p:nvPr/>
        </p:nvSpPr>
        <p:spPr>
          <a:xfrm>
            <a:off x="3863340" y="5034911"/>
            <a:ext cx="4465320" cy="10147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stStyle>
          <a:p>
            <a:pPr marL="0" lvl="2" indent="0" algn="ctr" eaLnBrk="1" hangingPunct="1">
              <a:spcBef>
                <a:spcPct val="0"/>
              </a:spcBef>
              <a:buNone/>
            </a:pPr>
            <a:r>
              <a:rPr lang="en-US" altLang="zh-CN" sz="6000" dirty="0">
                <a:solidFill>
                  <a:schemeClr val="accent1">
                    <a:lumMod val="75000"/>
                  </a:schemeClr>
                </a:solidFill>
                <a:latin typeface="Impact" panose="020B0806030902050204" pitchFamily="34" charset="0"/>
                <a:sym typeface="Impact" panose="020B0806030902050204" pitchFamily="34" charset="0"/>
              </a:rPr>
              <a:t>THANK YOU</a:t>
            </a:r>
            <a:endParaRPr lang="zh-CN" altLang="en-US" sz="6000" dirty="0">
              <a:solidFill>
                <a:schemeClr val="accent1">
                  <a:lumMod val="75000"/>
                </a:schemeClr>
              </a:solidFill>
              <a:latin typeface="Impact" panose="020B0806030902050204" pitchFamily="34" charset="0"/>
              <a:sym typeface="Impact" panose="020B080603090205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614814"/>
            <a:ext cx="8915400" cy="44315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2663074"/>
            <a:ext cx="12192000"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267"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大赛回顾</a:t>
            </a:r>
          </a:p>
          <a:p>
            <a:pPr algn="ctr"/>
            <a:endParaRPr lang="zh-CN" altLang="en-US" sz="4267"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92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C45C47F-6C71-4F6D-8878-019F717D0ADA}"/>
              </a:ext>
            </a:extLst>
          </p:cNvPr>
          <p:cNvSpPr txBox="1"/>
          <p:nvPr/>
        </p:nvSpPr>
        <p:spPr>
          <a:xfrm>
            <a:off x="3061252" y="3044279"/>
            <a:ext cx="6069496"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发现杯大赛回顾视频</a:t>
            </a:r>
          </a:p>
        </p:txBody>
      </p:sp>
    </p:spTree>
    <p:extLst>
      <p:ext uri="{BB962C8B-B14F-4D97-AF65-F5344CB8AC3E}">
        <p14:creationId xmlns:p14="http://schemas.microsoft.com/office/powerpoint/2010/main" val="234454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2663074"/>
            <a:ext cx="12192000" cy="123594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bg1"/>
                </a:solidFill>
                <a:latin typeface="微软雅黑" panose="020B0503020204020204" pitchFamily="34" charset="-122"/>
                <a:ea typeface="微软雅黑" panose="020B0503020204020204" pitchFamily="34" charset="-122"/>
              </a:rPr>
              <a:t>竞赛要求</a:t>
            </a:r>
            <a:endParaRPr lang="zh-CN" altLang="en-US" sz="4267"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572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latin typeface="微软雅黑" panose="020B0503020204020204" pitchFamily="34" charset="-122"/>
                <a:ea typeface="微软雅黑" panose="020B0503020204020204" pitchFamily="34" charset="-122"/>
              </a:rPr>
              <a:t>        竞赛内容</a:t>
            </a:r>
          </a:p>
        </p:txBody>
      </p:sp>
      <p:sp>
        <p:nvSpPr>
          <p:cNvPr id="2" name="矩形 1">
            <a:extLst>
              <a:ext uri="{FF2B5EF4-FFF2-40B4-BE49-F238E27FC236}">
                <a16:creationId xmlns:a16="http://schemas.microsoft.com/office/drawing/2014/main" id="{A51D073B-7140-4206-9651-C1C5501F7FAA}"/>
              </a:ext>
            </a:extLst>
          </p:cNvPr>
          <p:cNvSpPr/>
          <p:nvPr/>
        </p:nvSpPr>
        <p:spPr>
          <a:xfrm>
            <a:off x="612913" y="2553644"/>
            <a:ext cx="10966174" cy="2778774"/>
          </a:xfrm>
          <a:prstGeom prst="rect">
            <a:avLst/>
          </a:prstGeom>
        </p:spPr>
        <p:txBody>
          <a:bodyPr wrap="square">
            <a:spAutoFit/>
          </a:bodyPr>
          <a:lstStyle/>
          <a:p>
            <a:pPr>
              <a:lnSpc>
                <a:spcPct val="200000"/>
              </a:lnSpc>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参赛者根据</a:t>
            </a:r>
            <a:r>
              <a:rPr lang="en-US" altLang="zh-CN" dirty="0">
                <a:latin typeface="微软雅黑" panose="020B0503020204020204" pitchFamily="34" charset="-122"/>
                <a:ea typeface="微软雅黑" panose="020B0503020204020204" pitchFamily="34" charset="-122"/>
              </a:rPr>
              <a:t>iOS</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Android</a:t>
            </a:r>
            <a:r>
              <a:rPr lang="zh-CN" altLang="zh-CN" dirty="0">
                <a:latin typeface="微软雅黑" panose="020B0503020204020204" pitchFamily="34" charset="-122"/>
                <a:ea typeface="微软雅黑" panose="020B0503020204020204" pitchFamily="34" charset="-122"/>
              </a:rPr>
              <a:t>界面设计规范，自行拟定创意主题。</a:t>
            </a:r>
            <a:r>
              <a:rPr lang="en-US" altLang="zh-CN" dirty="0">
                <a:latin typeface="微软雅黑" panose="020B0503020204020204" pitchFamily="34" charset="-122"/>
                <a:ea typeface="微软雅黑" panose="020B0503020204020204" pitchFamily="34" charset="-122"/>
              </a:rPr>
              <a:t>APP</a:t>
            </a:r>
            <a:r>
              <a:rPr lang="zh-CN" altLang="zh-CN" dirty="0">
                <a:latin typeface="微软雅黑" panose="020B0503020204020204" pitchFamily="34" charset="-122"/>
                <a:ea typeface="微软雅黑" panose="020B0503020204020204" pitchFamily="34" charset="-122"/>
              </a:rPr>
              <a:t>产品必须具有商业价值，传递商业信息，吸引用户眼球，能够提升更多用户的点击和购买欲望。并按照大赛组委会的要求提交作品，参赛作品的内容包含作品简介、用户调研、竞品分析、需求文档、</a:t>
            </a:r>
            <a:r>
              <a:rPr lang="en-US" altLang="zh-CN" dirty="0">
                <a:latin typeface="微软雅黑" panose="020B0503020204020204" pitchFamily="34" charset="-122"/>
                <a:ea typeface="微软雅黑" panose="020B0503020204020204" pitchFamily="34" charset="-122"/>
              </a:rPr>
              <a:t>APP</a:t>
            </a:r>
            <a:r>
              <a:rPr lang="zh-CN" altLang="zh-CN" dirty="0">
                <a:latin typeface="微软雅黑" panose="020B0503020204020204" pitchFamily="34" charset="-122"/>
                <a:ea typeface="微软雅黑" panose="020B0503020204020204" pitchFamily="34" charset="-122"/>
              </a:rPr>
              <a:t>界面创意设计文档、</a:t>
            </a:r>
            <a:r>
              <a:rPr lang="en-US" altLang="zh-CN" dirty="0">
                <a:latin typeface="微软雅黑" panose="020B0503020204020204" pitchFamily="34" charset="-122"/>
                <a:ea typeface="微软雅黑" panose="020B0503020204020204" pitchFamily="34" charset="-122"/>
              </a:rPr>
              <a:t>PSD</a:t>
            </a:r>
            <a:r>
              <a:rPr lang="zh-CN" altLang="zh-CN" dirty="0">
                <a:latin typeface="微软雅黑" panose="020B0503020204020204" pitchFamily="34" charset="-122"/>
                <a:ea typeface="微软雅黑" panose="020B0503020204020204" pitchFamily="34" charset="-122"/>
              </a:rPr>
              <a:t>源文件、交互源文件等内容。</a:t>
            </a:r>
          </a:p>
          <a:p>
            <a:pPr>
              <a:lnSpc>
                <a:spcPct val="200000"/>
              </a:lnSpc>
            </a:pPr>
            <a:endParaRPr lang="zh-CN"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latin typeface="微软雅黑" panose="020B0503020204020204" pitchFamily="34" charset="-122"/>
                <a:ea typeface="微软雅黑" panose="020B0503020204020204" pitchFamily="34" charset="-122"/>
              </a:rPr>
              <a:t>        竞赛规则</a:t>
            </a:r>
          </a:p>
        </p:txBody>
      </p:sp>
      <p:sp>
        <p:nvSpPr>
          <p:cNvPr id="2" name="矩形 1">
            <a:extLst>
              <a:ext uri="{FF2B5EF4-FFF2-40B4-BE49-F238E27FC236}">
                <a16:creationId xmlns:a16="http://schemas.microsoft.com/office/drawing/2014/main" id="{A51D073B-7140-4206-9651-C1C5501F7FAA}"/>
              </a:ext>
            </a:extLst>
          </p:cNvPr>
          <p:cNvSpPr/>
          <p:nvPr/>
        </p:nvSpPr>
        <p:spPr>
          <a:xfrm>
            <a:off x="775251" y="1725523"/>
            <a:ext cx="10966174" cy="4440767"/>
          </a:xfrm>
          <a:prstGeom prst="rect">
            <a:avLst/>
          </a:prstGeom>
        </p:spPr>
        <p:txBody>
          <a:bodyPr wrap="square">
            <a:spAutoFit/>
          </a:bodyPr>
          <a:lstStyle/>
          <a:p>
            <a:pPr>
              <a:lnSpc>
                <a:spcPct val="20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APP</a:t>
            </a:r>
            <a:r>
              <a:rPr lang="zh-CN" altLang="zh-CN" dirty="0">
                <a:latin typeface="微软雅黑" panose="020B0503020204020204" pitchFamily="34" charset="-122"/>
                <a:ea typeface="微软雅黑" panose="020B0503020204020204" pitchFamily="34" charset="-122"/>
              </a:rPr>
              <a:t>产品设计需要具有商业性，不可高谈阔论。选题要有一定的实际意义和背景。</a:t>
            </a:r>
          </a:p>
          <a:p>
            <a:pPr>
              <a:lnSpc>
                <a:spcPct val="20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）参赛者需对其产品进行用户分析、竞品分析，撰写</a:t>
            </a:r>
            <a:r>
              <a:rPr lang="en-US" altLang="zh-CN" dirty="0">
                <a:latin typeface="微软雅黑" panose="020B0503020204020204" pitchFamily="34" charset="-122"/>
                <a:ea typeface="微软雅黑" panose="020B0503020204020204" pitchFamily="34" charset="-122"/>
              </a:rPr>
              <a:t>APP</a:t>
            </a:r>
            <a:r>
              <a:rPr lang="zh-CN" altLang="zh-CN" dirty="0">
                <a:latin typeface="微软雅黑" panose="020B0503020204020204" pitchFamily="34" charset="-122"/>
                <a:ea typeface="微软雅黑" panose="020B0503020204020204" pitchFamily="34" charset="-122"/>
              </a:rPr>
              <a:t>产品需求文档。</a:t>
            </a:r>
          </a:p>
          <a:p>
            <a:pPr>
              <a:lnSpc>
                <a:spcPct val="20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）作品简介：不少于</a:t>
            </a:r>
            <a:r>
              <a:rPr lang="en-US" altLang="zh-CN" dirty="0">
                <a:latin typeface="微软雅黑" panose="020B0503020204020204" pitchFamily="34" charset="-122"/>
                <a:ea typeface="微软雅黑" panose="020B0503020204020204" pitchFamily="34" charset="-122"/>
              </a:rPr>
              <a:t>800</a:t>
            </a:r>
            <a:r>
              <a:rPr lang="zh-CN" altLang="zh-CN" dirty="0">
                <a:latin typeface="微软雅黑" panose="020B0503020204020204" pitchFamily="34" charset="-122"/>
                <a:ea typeface="微软雅黑" panose="020B0503020204020204" pitchFamily="34" charset="-122"/>
              </a:rPr>
              <a:t>字的作品简介。</a:t>
            </a:r>
          </a:p>
          <a:p>
            <a:pPr>
              <a:lnSpc>
                <a:spcPct val="20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zh-CN" dirty="0">
                <a:latin typeface="微软雅黑" panose="020B0503020204020204" pitchFamily="34" charset="-122"/>
                <a:ea typeface="微软雅黑" panose="020B0503020204020204" pitchFamily="34" charset="-122"/>
              </a:rPr>
              <a:t>）参赛作品必须为原创作品，不可抄袭，不得侵犯他人知识产权，一经查出取消参赛资格。</a:t>
            </a:r>
          </a:p>
          <a:p>
            <a:pPr>
              <a:lnSpc>
                <a:spcPct val="20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a:t>
            </a:r>
            <a:r>
              <a:rPr lang="zh-CN" altLang="zh-CN" dirty="0">
                <a:latin typeface="微软雅黑" panose="020B0503020204020204" pitchFamily="34" charset="-122"/>
                <a:ea typeface="微软雅黑" panose="020B0503020204020204" pitchFamily="34" charset="-122"/>
              </a:rPr>
              <a:t>）页数要求：不少于</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APP</a:t>
            </a:r>
            <a:r>
              <a:rPr lang="zh-CN" altLang="zh-CN" dirty="0">
                <a:latin typeface="微软雅黑" panose="020B0503020204020204" pitchFamily="34" charset="-122"/>
                <a:ea typeface="微软雅黑" panose="020B0503020204020204" pitchFamily="34" charset="-122"/>
              </a:rPr>
              <a:t>界面，其中包括</a:t>
            </a:r>
            <a:r>
              <a:rPr lang="en-US" altLang="zh-CN" dirty="0">
                <a:latin typeface="微软雅黑" panose="020B0503020204020204" pitchFamily="34" charset="-122"/>
                <a:ea typeface="微软雅黑" panose="020B0503020204020204" pitchFamily="34" charset="-122"/>
              </a:rPr>
              <a:t>Loading</a:t>
            </a:r>
            <a:r>
              <a:rPr lang="zh-CN" altLang="zh-CN" dirty="0">
                <a:latin typeface="微软雅黑" panose="020B0503020204020204" pitchFamily="34" charset="-122"/>
                <a:ea typeface="微软雅黑" panose="020B0503020204020204" pitchFamily="34" charset="-122"/>
              </a:rPr>
              <a:t>（启动页）、引导页、登录注册、主界面。</a:t>
            </a:r>
          </a:p>
          <a:p>
            <a:pPr>
              <a:lnSpc>
                <a:spcPct val="20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7</a:t>
            </a:r>
            <a:r>
              <a:rPr lang="zh-CN" altLang="zh-CN" dirty="0">
                <a:latin typeface="微软雅黑" panose="020B0503020204020204" pitchFamily="34" charset="-122"/>
                <a:ea typeface="微软雅黑" panose="020B0503020204020204" pitchFamily="34" charset="-122"/>
              </a:rPr>
              <a:t>）提交内容：</a:t>
            </a:r>
            <a:r>
              <a:rPr lang="en-US" altLang="zh-CN" dirty="0">
                <a:latin typeface="微软雅黑" panose="020B0503020204020204" pitchFamily="34" charset="-122"/>
                <a:ea typeface="微软雅黑" panose="020B0503020204020204" pitchFamily="34" charset="-122"/>
              </a:rPr>
              <a:t>PSD</a:t>
            </a:r>
            <a:r>
              <a:rPr lang="zh-CN" altLang="zh-CN" dirty="0">
                <a:latin typeface="微软雅黑" panose="020B0503020204020204" pitchFamily="34" charset="-122"/>
                <a:ea typeface="微软雅黑" panose="020B0503020204020204" pitchFamily="34" charset="-122"/>
              </a:rPr>
              <a:t>源文件；交互原型图源文件；</a:t>
            </a:r>
            <a:r>
              <a:rPr lang="en-US" altLang="zh-CN" dirty="0">
                <a:latin typeface="微软雅黑" panose="020B0503020204020204" pitchFamily="34" charset="-122"/>
                <a:ea typeface="微软雅黑" panose="020B0503020204020204" pitchFamily="34" charset="-122"/>
              </a:rPr>
              <a:t>PNG</a:t>
            </a:r>
            <a:r>
              <a:rPr lang="zh-CN" altLang="zh-CN" dirty="0">
                <a:latin typeface="微软雅黑" panose="020B0503020204020204" pitchFamily="34" charset="-122"/>
                <a:ea typeface="微软雅黑" panose="020B0503020204020204" pitchFamily="34" charset="-122"/>
              </a:rPr>
              <a:t>图片格式。</a:t>
            </a:r>
          </a:p>
          <a:p>
            <a:pPr>
              <a:lnSpc>
                <a:spcPct val="20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a:t>
            </a:r>
            <a:r>
              <a:rPr lang="zh-CN" altLang="zh-CN" dirty="0">
                <a:latin typeface="微软雅黑" panose="020B0503020204020204" pitchFamily="34" charset="-122"/>
                <a:ea typeface="微软雅黑" panose="020B0503020204020204" pitchFamily="34" charset="-122"/>
              </a:rPr>
              <a:t>）参赛作品提交的电子文档、图片、摘要、简介、链接等不得出现参赛单位、参赛学生、指导教师等信息，否则视为违规，取消比赛成绩（决赛是可以出现以上信息）。</a:t>
            </a:r>
          </a:p>
        </p:txBody>
      </p:sp>
    </p:spTree>
    <p:extLst>
      <p:ext uri="{BB962C8B-B14F-4D97-AF65-F5344CB8AC3E}">
        <p14:creationId xmlns:p14="http://schemas.microsoft.com/office/powerpoint/2010/main" val="336565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latin typeface="微软雅黑" panose="020B0503020204020204" pitchFamily="34" charset="-122"/>
                <a:ea typeface="微软雅黑" panose="020B0503020204020204" pitchFamily="34" charset="-122"/>
              </a:rPr>
              <a:t>        </a:t>
            </a:r>
            <a:endParaRPr lang="en-US" altLang="zh-CN"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rPr>
              <a:t>        </a:t>
            </a:r>
            <a:r>
              <a:rPr lang="zh-CN" altLang="zh-CN" sz="2800" b="1" dirty="0">
                <a:latin typeface="微软雅黑" panose="020B0503020204020204" pitchFamily="34" charset="-122"/>
                <a:ea typeface="微软雅黑" panose="020B0503020204020204" pitchFamily="34" charset="-122"/>
              </a:rPr>
              <a:t>评分规则</a:t>
            </a:r>
          </a:p>
          <a:p>
            <a:endParaRPr lang="zh-CN" altLang="en-US" sz="28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51D073B-7140-4206-9651-C1C5501F7FAA}"/>
              </a:ext>
            </a:extLst>
          </p:cNvPr>
          <p:cNvSpPr/>
          <p:nvPr/>
        </p:nvSpPr>
        <p:spPr>
          <a:xfrm>
            <a:off x="841514" y="1909615"/>
            <a:ext cx="10886660" cy="4192943"/>
          </a:xfrm>
          <a:prstGeom prst="rect">
            <a:avLst/>
          </a:prstGeom>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zh-CN" sz="2000" b="1" dirty="0">
                <a:latin typeface="微软雅黑" panose="020B0503020204020204" pitchFamily="34" charset="-122"/>
                <a:ea typeface="微软雅黑" panose="020B0503020204020204" pitchFamily="34" charset="-122"/>
              </a:rPr>
              <a:t>、评审标准</a:t>
            </a:r>
          </a:p>
          <a:p>
            <a:pPr>
              <a:lnSpc>
                <a:spcPct val="150000"/>
              </a:lnSpc>
            </a:pPr>
            <a:r>
              <a:rPr lang="zh-CN" altLang="zh-CN" sz="2000" dirty="0">
                <a:latin typeface="微软雅黑" panose="020B0503020204020204" pitchFamily="34" charset="-122"/>
                <a:ea typeface="微软雅黑" panose="020B0503020204020204" pitchFamily="34" charset="-122"/>
              </a:rPr>
              <a:t>竞赛评分严格按照公平、公正、公开的原则，评分标准注重考察参赛团队以下几个方面的能力和水平：</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）作品创意</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）产品价值</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）规范性</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zh-CN" sz="2000" dirty="0">
                <a:latin typeface="微软雅黑" panose="020B0503020204020204" pitchFamily="34" charset="-122"/>
                <a:ea typeface="微软雅黑" panose="020B0503020204020204" pitchFamily="34" charset="-122"/>
              </a:rPr>
              <a:t>）界面设计美观度</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）交互设计逻辑性</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6</a:t>
            </a:r>
            <a:r>
              <a:rPr lang="zh-CN" altLang="zh-CN" sz="2000" dirty="0">
                <a:latin typeface="微软雅黑" panose="020B0503020204020204" pitchFamily="34" charset="-122"/>
                <a:ea typeface="微软雅黑" panose="020B0503020204020204" pitchFamily="34" charset="-122"/>
              </a:rPr>
              <a:t>）用户体验完整度</a:t>
            </a:r>
          </a:p>
        </p:txBody>
      </p:sp>
    </p:spTree>
    <p:extLst>
      <p:ext uri="{BB962C8B-B14F-4D97-AF65-F5344CB8AC3E}">
        <p14:creationId xmlns:p14="http://schemas.microsoft.com/office/powerpoint/2010/main" val="239270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24070"/>
            <a:ext cx="12192000" cy="927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latin typeface="微软雅黑" panose="020B0503020204020204" pitchFamily="34" charset="-122"/>
                <a:ea typeface="微软雅黑" panose="020B0503020204020204" pitchFamily="34" charset="-122"/>
              </a:rPr>
              <a:t>        </a:t>
            </a:r>
            <a:endParaRPr lang="en-US" altLang="zh-CN"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rPr>
              <a:t>        </a:t>
            </a:r>
            <a:r>
              <a:rPr lang="zh-CN" altLang="zh-CN" sz="2800" b="1" dirty="0">
                <a:latin typeface="微软雅黑" panose="020B0503020204020204" pitchFamily="34" charset="-122"/>
                <a:ea typeface="微软雅黑" panose="020B0503020204020204" pitchFamily="34" charset="-122"/>
              </a:rPr>
              <a:t>评分规则</a:t>
            </a:r>
          </a:p>
          <a:p>
            <a:endParaRPr lang="zh-CN" altLang="en-US" sz="28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51D073B-7140-4206-9651-C1C5501F7FAA}"/>
              </a:ext>
            </a:extLst>
          </p:cNvPr>
          <p:cNvSpPr/>
          <p:nvPr/>
        </p:nvSpPr>
        <p:spPr>
          <a:xfrm>
            <a:off x="722244" y="1630504"/>
            <a:ext cx="11231218" cy="4985980"/>
          </a:xfrm>
          <a:prstGeom prst="rect">
            <a:avLst/>
          </a:prstGeom>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zh-CN" sz="2000" b="1" dirty="0">
                <a:latin typeface="微软雅黑" panose="020B0503020204020204" pitchFamily="34" charset="-122"/>
                <a:ea typeface="微软雅黑" panose="020B0503020204020204" pitchFamily="34" charset="-122"/>
              </a:rPr>
              <a:t>、评分方法</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）参赛队成绩由专家评审组统一评定；赛区作品、方案采取跨区域评审。</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）对各参赛院校选送的参赛作品，区域赛采用网络双向匿名评审，区域赛成绩去掉一个最低分后取其余评审专家的平均成绩。竞赛组委会按照作品的区域赛成绩从高到低来确定入围决赛的作品。</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）所有参赛作品、方案在区域赛阶段经专家初评通过后将参加决赛环节。决赛采取现场答辩的形式，参赛团队</a:t>
            </a:r>
            <a:r>
              <a:rPr lang="en-US" altLang="zh-CN" sz="2000" dirty="0">
                <a:latin typeface="微软雅黑" panose="020B0503020204020204" pitchFamily="34" charset="-122"/>
                <a:ea typeface="微软雅黑" panose="020B0503020204020204" pitchFamily="34" charset="-122"/>
              </a:rPr>
              <a:t>PPT</a:t>
            </a:r>
            <a:r>
              <a:rPr lang="zh-CN" altLang="zh-CN" sz="2000" dirty="0">
                <a:latin typeface="微软雅黑" panose="020B0503020204020204" pitchFamily="34" charset="-122"/>
                <a:ea typeface="微软雅黑" panose="020B0503020204020204" pitchFamily="34" charset="-122"/>
              </a:rPr>
              <a:t>演示</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rPr>
              <a:t>分钟，专家现场提问</a:t>
            </a: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分钟。</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zh-CN" sz="2000" dirty="0">
                <a:latin typeface="微软雅黑" panose="020B0503020204020204" pitchFamily="34" charset="-122"/>
                <a:ea typeface="微软雅黑" panose="020B0503020204020204" pitchFamily="34" charset="-122"/>
              </a:rPr>
              <a:t>）在决赛过程中，参赛选手如有不服从比赛规则、扰乱赛场秩序、舞弊等不文明行为，按照规定扣减相应分数，情节严重的取消竞赛资格，竞赛成绩记</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分。</a:t>
            </a:r>
          </a:p>
          <a:p>
            <a:pPr>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）最终成绩的评定，采取初赛成绩</a:t>
            </a:r>
            <a:r>
              <a:rPr lang="en-US" altLang="zh-CN" sz="2000" dirty="0">
                <a:latin typeface="微软雅黑" panose="020B0503020204020204" pitchFamily="34" charset="-122"/>
                <a:ea typeface="微软雅黑" panose="020B0503020204020204" pitchFamily="34" charset="-122"/>
              </a:rPr>
              <a:t>30%</a:t>
            </a:r>
            <a:r>
              <a:rPr lang="zh-CN" altLang="zh-CN" sz="2000" dirty="0">
                <a:latin typeface="微软雅黑" panose="020B0503020204020204" pitchFamily="34" charset="-122"/>
                <a:ea typeface="微软雅黑" panose="020B0503020204020204" pitchFamily="34" charset="-122"/>
              </a:rPr>
              <a:t>，决赛成绩</a:t>
            </a:r>
            <a:r>
              <a:rPr lang="en-US" altLang="zh-CN" sz="2000" dirty="0">
                <a:latin typeface="微软雅黑" panose="020B0503020204020204" pitchFamily="34" charset="-122"/>
                <a:ea typeface="微软雅黑" panose="020B0503020204020204" pitchFamily="34" charset="-122"/>
              </a:rPr>
              <a:t>70%</a:t>
            </a:r>
            <a:r>
              <a:rPr lang="zh-CN" altLang="zh-CN" sz="2000" dirty="0">
                <a:latin typeface="微软雅黑" panose="020B0503020204020204" pitchFamily="34" charset="-122"/>
                <a:ea typeface="微软雅黑" panose="020B0503020204020204" pitchFamily="34" charset="-122"/>
              </a:rPr>
              <a:t>的比例计算总分。决赛结束后组委会根据竞赛规则统计作品的最终成绩。各参赛作品的最终获奖等级，将由竞赛组委会评审后公布为准。</a:t>
            </a:r>
          </a:p>
          <a:p>
            <a:endParaRPr lang="zh-CN" altLang="zh-CN" dirty="0"/>
          </a:p>
        </p:txBody>
      </p:sp>
    </p:spTree>
    <p:extLst>
      <p:ext uri="{BB962C8B-B14F-4D97-AF65-F5344CB8AC3E}">
        <p14:creationId xmlns:p14="http://schemas.microsoft.com/office/powerpoint/2010/main" val="321071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2359</TotalTime>
  <Words>1091</Words>
  <Application>Microsoft Office PowerPoint</Application>
  <PresentationFormat>宽屏</PresentationFormat>
  <Paragraphs>87</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黑体</vt:lpstr>
      <vt:lpstr>宋体</vt:lpstr>
      <vt:lpstr>微软雅黑</vt:lpstr>
      <vt:lpstr>Arial</vt:lpstr>
      <vt:lpstr>Arial Black</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大赛</dc:title>
  <dc:creator>tedu</dc:creator>
  <cp:lastModifiedBy>Windows 用户</cp:lastModifiedBy>
  <cp:revision>297</cp:revision>
  <dcterms:created xsi:type="dcterms:W3CDTF">2017-08-30T09:50:00Z</dcterms:created>
  <dcterms:modified xsi:type="dcterms:W3CDTF">2018-11-14T12:47:30Z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